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2" r:id="rId14"/>
    <p:sldId id="301" r:id="rId15"/>
    <p:sldId id="300" r:id="rId16"/>
    <p:sldId id="304" r:id="rId17"/>
    <p:sldId id="303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5D4"/>
    <a:srgbClr val="362D5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A60A9-CE3B-4755-B21D-249F8A41550C}" type="datetimeFigureOut">
              <a:rPr lang="zh-CN" altLang="en-US" smtClean="0"/>
              <a:pPr/>
              <a:t>2018-4-8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A2103-FF22-46F5-8C05-D91AD66696E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b_xiaohui[1]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5F7"/>
              </a:clrFrom>
              <a:clrTo>
                <a:srgbClr val="F2F5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72500" y="0"/>
            <a:ext cx="5715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483768" y="6525344"/>
            <a:ext cx="41767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400" dirty="0" smtClean="0">
                <a:ea typeface="华文行楷" panose="02010800040101010101" pitchFamily="2" charset="-122"/>
              </a:rPr>
              <a:t>University of Electronic Science and Technology of China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227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0000FF"/>
                </a:solidFill>
                <a:ea typeface="华文行楷" panose="02010800040101010101" pitchFamily="2" charset="-122"/>
              </a:rPr>
              <a:t>Wireless Sensor Networks</a:t>
            </a:r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7315200" cy="9144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1981200"/>
          </a:xfrm>
        </p:spPr>
        <p:txBody>
          <a:bodyPr lIns="91440" tIns="45720" rIns="91440" bIns="45720"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67C989F-061F-44D0-AFAE-DFA55C8FA720}" type="slidenum">
              <a:rPr lang="zh-CN" altLang="en-US"/>
              <a:pPr/>
              <a:t>‹#›</a:t>
            </a:fld>
            <a:r>
              <a:rPr lang="en-US" altLang="zh-CN"/>
              <a:t>/191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64288" y="6453188"/>
            <a:ext cx="1903512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chemeClr val="tx2"/>
                </a:solidFill>
                <a:latin typeface="+mn-lt"/>
                <a:ea typeface="+mj-ea"/>
              </a:defRPr>
            </a:lvl1pPr>
          </a:lstStyle>
          <a:p>
            <a:pPr>
              <a:defRPr/>
            </a:pPr>
            <a:r>
              <a:rPr lang="en-US" altLang="zh-CN" dirty="0" smtClean="0"/>
              <a:t>Prof. Wu </a:t>
            </a:r>
            <a:r>
              <a:rPr lang="en-US" altLang="zh-CN" dirty="0" err="1" smtClean="0"/>
              <a:t>Yuanming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4CFD89-7C15-418A-B5CB-624F5BBB2F69}" type="slidenum">
              <a:rPr lang="zh-CN" altLang="en-US"/>
              <a:pPr/>
              <a:t>‹#›</a:t>
            </a:fld>
            <a:r>
              <a:rPr lang="en-US" altLang="zh-CN"/>
              <a:t>/191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380312" y="6453188"/>
            <a:ext cx="1687488" cy="328612"/>
          </a:xfrm>
        </p:spPr>
        <p:txBody>
          <a:bodyPr/>
          <a:lstStyle>
            <a:lvl1pPr algn="r">
              <a:defRPr kumimoji="0" sz="1200">
                <a:solidFill>
                  <a:schemeClr val="tx2"/>
                </a:solidFill>
                <a:latin typeface="+mn-lt"/>
                <a:ea typeface="+mj-ea"/>
              </a:defRPr>
            </a:lvl1pPr>
          </a:lstStyle>
          <a:p>
            <a:pPr>
              <a:defRPr/>
            </a:pPr>
            <a:r>
              <a:rPr lang="en-US" altLang="zh-CN" dirty="0" smtClean="0"/>
              <a:t>Prof. Wu </a:t>
            </a:r>
            <a:r>
              <a:rPr lang="en-US" altLang="zh-CN" dirty="0" err="1" smtClean="0"/>
              <a:t>Yuanming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38600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052513"/>
            <a:ext cx="4038600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965B89-A6E4-41E1-8E1A-E0385CF2D2CE}" type="slidenum">
              <a:rPr lang="zh-CN" altLang="en-US"/>
              <a:pPr/>
              <a:t>‹#›</a:t>
            </a:fld>
            <a:r>
              <a:rPr lang="en-US" altLang="zh-CN"/>
              <a:t>/191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380312" y="6453188"/>
            <a:ext cx="1687488" cy="328612"/>
          </a:xfrm>
        </p:spPr>
        <p:txBody>
          <a:bodyPr/>
          <a:lstStyle>
            <a:lvl1pPr algn="r">
              <a:defRPr kumimoji="0" sz="1200">
                <a:solidFill>
                  <a:schemeClr val="tx2"/>
                </a:solidFill>
                <a:latin typeface="+mn-lt"/>
                <a:ea typeface="+mj-ea"/>
              </a:defRPr>
            </a:lvl1pPr>
          </a:lstStyle>
          <a:p>
            <a:pPr>
              <a:defRPr/>
            </a:pPr>
            <a:r>
              <a:rPr lang="en-US" altLang="zh-CN" dirty="0" smtClean="0"/>
              <a:t>Prof. Wu </a:t>
            </a:r>
            <a:r>
              <a:rPr lang="en-US" altLang="zh-CN" dirty="0" err="1" smtClean="0"/>
              <a:t>Yuanming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E56F66-3243-4903-8AD6-51ACAFFFB712}" type="slidenum">
              <a:rPr lang="zh-CN" altLang="en-US"/>
              <a:pPr/>
              <a:t>‹#›</a:t>
            </a:fld>
            <a:r>
              <a:rPr lang="en-US" altLang="zh-CN"/>
              <a:t>/191</a:t>
            </a:r>
          </a:p>
        </p:txBody>
      </p:sp>
      <p:sp>
        <p:nvSpPr>
          <p:cNvPr id="4" name="Rectangle 4"/>
          <p:cNvSpPr txBox="1">
            <a:spLocks noChangeArrowheads="1"/>
          </p:cNvSpPr>
          <p:nvPr userDrawn="1"/>
        </p:nvSpPr>
        <p:spPr bwMode="auto">
          <a:xfrm>
            <a:off x="7456512" y="6453336"/>
            <a:ext cx="1687488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chemeClr val="tx2"/>
                </a:solidFill>
                <a:latin typeface="+mn-lt"/>
                <a:ea typeface="+mj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Prof. Wu </a:t>
            </a:r>
            <a:r>
              <a:rPr kumimoji="0" lang="en-US" altLang="zh-CN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Yuanming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3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052513"/>
            <a:ext cx="4038600" cy="5472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052513"/>
            <a:ext cx="4038600" cy="26590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863975"/>
            <a:ext cx="4038600" cy="2660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85837E-EEB7-4C25-A573-3000E23AC581}" type="slidenum">
              <a:rPr lang="zh-CN" altLang="en-US"/>
              <a:pPr/>
              <a:t>‹#›</a:t>
            </a:fld>
            <a:r>
              <a:rPr lang="en-US" altLang="zh-CN"/>
              <a:t>/191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380312" y="6453188"/>
            <a:ext cx="1687488" cy="328612"/>
          </a:xfrm>
        </p:spPr>
        <p:txBody>
          <a:bodyPr/>
          <a:lstStyle>
            <a:lvl1pPr algn="r">
              <a:defRPr kumimoji="0" sz="1200">
                <a:solidFill>
                  <a:schemeClr val="tx2"/>
                </a:solidFill>
                <a:latin typeface="+mn-lt"/>
                <a:ea typeface="+mj-ea"/>
              </a:defRPr>
            </a:lvl1pPr>
          </a:lstStyle>
          <a:p>
            <a:pPr>
              <a:defRPr/>
            </a:pPr>
            <a:r>
              <a:rPr lang="en-US" altLang="zh-CN" dirty="0" smtClean="0"/>
              <a:t>Prof. Wu </a:t>
            </a:r>
            <a:r>
              <a:rPr lang="en-US" altLang="zh-CN" dirty="0" err="1" smtClean="0"/>
              <a:t>Yuanming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03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052513"/>
            <a:ext cx="4038600" cy="5472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052513"/>
            <a:ext cx="4038600" cy="5472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58F6F8-5035-4CFC-8E6E-05FC392B1E97}" type="slidenum">
              <a:rPr lang="zh-CN" altLang="en-US"/>
              <a:pPr/>
              <a:t>‹#›</a:t>
            </a:fld>
            <a:r>
              <a:rPr lang="en-US" altLang="zh-CN"/>
              <a:t>/191</a:t>
            </a:r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7456512" y="6453336"/>
            <a:ext cx="1687488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chemeClr val="tx2"/>
                </a:solidFill>
                <a:latin typeface="+mn-lt"/>
                <a:ea typeface="+mj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Prof. Wu </a:t>
            </a:r>
            <a:r>
              <a:rPr kumimoji="0" lang="en-US" altLang="zh-CN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n-cs"/>
              </a:rPr>
              <a:t>Yuanming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29600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0800" rIns="0" bIns="1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028" name="Picture 6" descr="sb_xiaohui[1]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2F5F7"/>
              </a:clrFrom>
              <a:clrTo>
                <a:srgbClr val="F2F5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72500" y="0"/>
            <a:ext cx="5715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Text Box 8"/>
          <p:cNvSpPr txBox="1">
            <a:spLocks noChangeArrowheads="1"/>
          </p:cNvSpPr>
          <p:nvPr/>
        </p:nvSpPr>
        <p:spPr bwMode="auto">
          <a:xfrm>
            <a:off x="2123728" y="6525344"/>
            <a:ext cx="41767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400" dirty="0" smtClean="0">
                <a:ea typeface="华文行楷" panose="02010800040101010101" pitchFamily="2" charset="-122"/>
              </a:rPr>
              <a:t>University of Electronic Science and Technology of China</a:t>
            </a:r>
          </a:p>
        </p:txBody>
      </p:sp>
      <p:sp>
        <p:nvSpPr>
          <p:cNvPr id="1030" name="Rectangle 10"/>
          <p:cNvSpPr>
            <a:spLocks noChangeArrowheads="1"/>
          </p:cNvSpPr>
          <p:nvPr/>
        </p:nvSpPr>
        <p:spPr bwMode="auto">
          <a:xfrm>
            <a:off x="0" y="0"/>
            <a:ext cx="227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0000FF"/>
                </a:solidFill>
                <a:ea typeface="华文行楷" panose="02010800040101010101" pitchFamily="2" charset="-122"/>
              </a:rPr>
              <a:t>Wireless Sensor Networks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64288" y="6453188"/>
            <a:ext cx="1903512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chemeClr val="tx2"/>
                </a:solidFill>
                <a:latin typeface="+mn-lt"/>
                <a:ea typeface="+mj-ea"/>
              </a:defRPr>
            </a:lvl1pPr>
          </a:lstStyle>
          <a:p>
            <a:pPr>
              <a:defRPr/>
            </a:pPr>
            <a:r>
              <a:rPr lang="en-US" altLang="zh-CN" dirty="0" smtClean="0"/>
              <a:t>Prof. Wu </a:t>
            </a:r>
            <a:r>
              <a:rPr lang="en-US" altLang="zh-CN" dirty="0" err="1" smtClean="0"/>
              <a:t>Yuanming</a:t>
            </a:r>
            <a:endParaRPr lang="en-US" altLang="zh-CN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" y="6429375"/>
            <a:ext cx="966788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6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defRPr>
            </a:lvl1pPr>
          </a:lstStyle>
          <a:p>
            <a:fld id="{DA9101AC-129F-4682-B4BB-0C3F4F9BC5B7}" type="slidenum">
              <a:rPr lang="zh-CN" altLang="en-US"/>
              <a:pPr/>
              <a:t>‹#›</a:t>
            </a:fld>
            <a:r>
              <a:rPr lang="en-US" altLang="zh-CN"/>
              <a:t>/191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华文新魏" pitchFamily="2" charset="-122"/>
          <a:ea typeface="华文新魏" pitchFamily="2" charset="-122"/>
        </a:defRPr>
      </a:lvl9pPr>
    </p:titleStyle>
    <p:bodyStyle>
      <a:lvl1pPr marL="342900" indent="-34290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buClr>
          <a:srgbClr val="0000FF"/>
        </a:buClr>
        <a:buSzPct val="80000"/>
        <a:buFont typeface="Wingdings" pitchFamily="2" charset="2"/>
        <a:buChar char="®"/>
        <a:defRPr kumimoji="1" sz="2800" b="1">
          <a:solidFill>
            <a:schemeClr val="tx1"/>
          </a:solidFill>
          <a:latin typeface="+mj-ea"/>
          <a:ea typeface="+mj-ea"/>
          <a:cs typeface="+mn-cs"/>
        </a:defRPr>
      </a:lvl1pPr>
      <a:lvl2pPr marL="742950" indent="-28575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®"/>
        <a:defRPr kumimoji="1" sz="2800" b="1">
          <a:solidFill>
            <a:schemeClr val="tx1"/>
          </a:solidFill>
          <a:latin typeface="+mj-ea"/>
          <a:ea typeface="+mj-ea"/>
        </a:defRPr>
      </a:lvl2pPr>
      <a:lvl3pPr marL="1143000" indent="-22860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buClr>
          <a:srgbClr val="009900"/>
        </a:buClr>
        <a:buSzPct val="60000"/>
        <a:buFont typeface="Wingdings" pitchFamily="2" charset="2"/>
        <a:buChar char="®"/>
        <a:defRPr kumimoji="1" sz="2400" b="1">
          <a:solidFill>
            <a:schemeClr val="tx1"/>
          </a:solidFill>
          <a:latin typeface="+mj-ea"/>
          <a:ea typeface="+mj-ea"/>
        </a:defRPr>
      </a:lvl3pPr>
      <a:lvl4pPr marL="1600200" indent="-22860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kumimoji="1" sz="2000" b="1">
          <a:solidFill>
            <a:schemeClr val="tx1"/>
          </a:solidFill>
          <a:latin typeface="+mj-ea"/>
          <a:ea typeface="+mj-ea"/>
        </a:defRPr>
      </a:lvl4pPr>
      <a:lvl5pPr marL="2057400" indent="-22860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j-ea"/>
          <a:ea typeface="+mj-ea"/>
        </a:defRPr>
      </a:lvl5pPr>
      <a:lvl6pPr marL="25146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10000"/>
        </a:lnSpc>
        <a:spcBef>
          <a:spcPct val="1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620688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问题：网络中的节点如何将自己的数据传送给汇聚节点？</a:t>
            </a:r>
            <a:endParaRPr lang="zh-CN" altLang="en-US" sz="2400" dirty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484784"/>
            <a:ext cx="4384724" cy="448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537321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汇聚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节点</a:t>
            </a:r>
            <a:endParaRPr lang="zh-CN" altLang="en-US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17728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源节点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7824" y="602128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洪泛（</a:t>
            </a:r>
            <a:r>
              <a:rPr lang="en-US" altLang="zh-CN" b="1" dirty="0" smtClean="0">
                <a:solidFill>
                  <a:srgbClr val="002060"/>
                </a:solidFill>
              </a:rPr>
              <a:t>flooding</a:t>
            </a:r>
            <a:r>
              <a:rPr lang="zh-CN" altLang="en-US" b="1" dirty="0" smtClean="0">
                <a:solidFill>
                  <a:srgbClr val="002060"/>
                </a:solidFill>
              </a:rPr>
              <a:t>）方式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3347864" y="350100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3347864" y="3645024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355976" y="2996952"/>
            <a:ext cx="504056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4788024" y="3789040"/>
            <a:ext cx="1152128" cy="6480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779912" y="4725144"/>
            <a:ext cx="648072" cy="7200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48264" y="1556792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WSN</a:t>
            </a:r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节点的特点：</a:t>
            </a:r>
            <a:endParaRPr lang="en-US" altLang="zh-CN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endParaRPr lang="en-US" altLang="zh-CN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能量有限；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计算能力有限；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存储能力有限；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通信距离短。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76200" y="6429375"/>
            <a:ext cx="966788" cy="352425"/>
          </a:xfrm>
        </p:spPr>
        <p:txBody>
          <a:bodyPr/>
          <a:lstStyle/>
          <a:p>
            <a:fld id="{35E56F66-3243-4903-8AD6-51ACAFFFB712}" type="slidenum">
              <a:rPr lang="zh-CN" altLang="en-US" smtClean="0"/>
              <a:pPr/>
              <a:t>1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10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pic>
        <p:nvPicPr>
          <p:cNvPr id="37890" name="Picture 2" descr="绘图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60848"/>
            <a:ext cx="6624736" cy="352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051720" y="836712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solidFill>
                  <a:schemeClr val="accent2"/>
                </a:solidFill>
              </a:rPr>
              <a:t>无线传感器节点不同单元能耗对比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11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pic>
        <p:nvPicPr>
          <p:cNvPr id="38914" name="图片 1" descr="C:\Users\shixuan\Desktop\图2-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620688"/>
            <a:ext cx="815908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555776" y="188640"/>
            <a:ext cx="4896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</a:rPr>
              <a:t>WSN</a:t>
            </a:r>
            <a:r>
              <a:rPr lang="zh-CN" altLang="zh-CN" sz="2400" dirty="0" smtClean="0">
                <a:solidFill>
                  <a:schemeClr val="accent2"/>
                </a:solidFill>
              </a:rPr>
              <a:t>的能量消耗模型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1475656" y="3284984"/>
          <a:ext cx="5544616" cy="844439"/>
        </p:xfrm>
        <a:graphic>
          <a:graphicData uri="http://schemas.openxmlformats.org/presentationml/2006/ole">
            <p:oleObj spid="_x0000_s38915" name="Equation" r:id="rId4" imgW="3314700" imgH="508000" progId="Equation.DSMT4">
              <p:embed/>
            </p:oleObj>
          </a:graphicData>
        </a:graphic>
      </p:graphicFrame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504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1475656" y="4437112"/>
          <a:ext cx="3096344" cy="422229"/>
        </p:xfrm>
        <a:graphic>
          <a:graphicData uri="http://schemas.openxmlformats.org/presentationml/2006/ole">
            <p:oleObj spid="_x0000_s38918" name="Equation" r:id="rId5" imgW="1676400" imgH="228600" progId="Equation.DSMT4">
              <p:embed/>
            </p:oleObj>
          </a:graphicData>
        </a:graphic>
      </p:graphicFrame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99592" y="30689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>
                <a:solidFill>
                  <a:srgbClr val="1C25D4"/>
                </a:solidFill>
              </a:rPr>
              <a:t>发送能量消耗</a:t>
            </a:r>
            <a:r>
              <a:rPr lang="zh-CN" altLang="zh-CN" dirty="0" smtClean="0"/>
              <a:t>表示为：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71600" y="407707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>
                <a:solidFill>
                  <a:srgbClr val="1C25D4"/>
                </a:solidFill>
              </a:rPr>
              <a:t>接收能量消耗</a:t>
            </a:r>
            <a:r>
              <a:rPr lang="zh-CN" altLang="zh-CN" dirty="0" smtClean="0"/>
              <a:t>表示为：</a:t>
            </a:r>
            <a:endParaRPr lang="zh-CN" altLang="en-US" dirty="0"/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683568" y="4869160"/>
            <a:ext cx="7488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若发送距离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d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低于阈值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d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时，采用自由空间模型，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取值为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；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否则，采用多径衰落模型，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取值为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4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。其中，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阈值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d</a:t>
            </a:r>
            <a:r>
              <a:rPr kumimoji="0" lang="en-US" altLang="zh-CN" b="0" i="0" u="none" strike="noStrike" cap="none" normalizeH="0" baseline="-3000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的定义为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: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graphicFrame>
        <p:nvGraphicFramePr>
          <p:cNvPr id="38921" name="Object 9"/>
          <p:cNvGraphicFramePr>
            <a:graphicFrameLocks noChangeAspect="1"/>
          </p:cNvGraphicFramePr>
          <p:nvPr/>
        </p:nvGraphicFramePr>
        <p:xfrm>
          <a:off x="2771800" y="5589240"/>
          <a:ext cx="1656184" cy="495148"/>
        </p:xfrm>
        <a:graphic>
          <a:graphicData uri="http://schemas.openxmlformats.org/presentationml/2006/ole">
            <p:oleObj spid="_x0000_s38921" name="Equation" r:id="rId6" imgW="927100" imgH="279400" progId="Equation.DSMT4">
              <p:embed/>
            </p:oleObj>
          </a:graphicData>
        </a:graphic>
      </p:graphicFrame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0" y="276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。</a:t>
            </a:r>
            <a:r>
              <a:rPr kumimoji="0" lang="zh-CN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12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67544" y="1412776"/>
          <a:ext cx="8136905" cy="4826000"/>
        </p:xfrm>
        <a:graphic>
          <a:graphicData uri="http://schemas.openxmlformats.org/drawingml/2006/table">
            <a:tbl>
              <a:tblPr/>
              <a:tblGrid>
                <a:gridCol w="1152128"/>
                <a:gridCol w="1152128"/>
                <a:gridCol w="2544823"/>
                <a:gridCol w="1043932"/>
                <a:gridCol w="1058791"/>
                <a:gridCol w="1185103"/>
              </a:tblGrid>
              <a:tr h="16256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路由算法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协议类型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能效策略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生存周期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传输时延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能量均衡性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Mini-Hops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能量高效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选择总能量消耗最少的路径作为最短路径进行数据的传递</a:t>
                      </a:r>
                    </a:p>
                  </a:txBody>
                  <a:tcPr marL="43891" marR="438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一般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很</a:t>
                      </a:r>
                      <a:r>
                        <a:rPr lang="zh-CN" altLang="en-US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小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一般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Times New Roman"/>
                          <a:ea typeface="宋体"/>
                          <a:cs typeface="Times New Roman"/>
                        </a:rPr>
                        <a:t>Multi-Paths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能量高效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在最短路径的基础上，选择三条备选路径进行数据的传递</a:t>
                      </a:r>
                    </a:p>
                  </a:txBody>
                  <a:tcPr marL="43891" marR="438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较</a:t>
                      </a:r>
                      <a:r>
                        <a:rPr lang="zh-CN" altLang="en-US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长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较</a:t>
                      </a:r>
                      <a:r>
                        <a:rPr lang="zh-CN" altLang="en-US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小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一般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2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DD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能量高效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通过汇聚节点发送的特征信息，建立梯度场，数据沿着梯度值最大的方向传递</a:t>
                      </a:r>
                    </a:p>
                  </a:txBody>
                  <a:tcPr marL="43891" marR="438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一般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较</a:t>
                      </a:r>
                      <a:r>
                        <a:rPr lang="zh-CN" altLang="en-US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小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一般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2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LEACH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能量均衡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将网络分成多个簇，簇内含一个簇头，簇头负责簇内数据的融合与传递</a:t>
                      </a:r>
                    </a:p>
                  </a:txBody>
                  <a:tcPr marL="43891" marR="438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较</a:t>
                      </a:r>
                      <a:r>
                        <a:rPr lang="zh-CN" altLang="en-US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长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一般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较好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EBRP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能量均衡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根据传感器节点的深度场、剩余能量场、能量密度场确定混合势能场，数据通过混合势能值的大小进行传递</a:t>
                      </a:r>
                    </a:p>
                  </a:txBody>
                  <a:tcPr marL="43891" marR="438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很</a:t>
                      </a:r>
                      <a:r>
                        <a:rPr lang="zh-CN" altLang="en-US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长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一般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很好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Times New Roman"/>
                          <a:ea typeface="宋体"/>
                          <a:cs typeface="Times New Roman"/>
                        </a:rPr>
                        <a:t>AEAP</a:t>
                      </a:r>
                      <a:endParaRPr lang="zh-CN" sz="14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/>
                          <a:ea typeface="宋体"/>
                          <a:cs typeface="Times New Roman"/>
                        </a:rPr>
                        <a:t>能量均衡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根据传感器节点的父亲节点和兄弟节点相应的链路质量、剩余能量等特性，进行路由的选择与数据的传递</a:t>
                      </a:r>
                    </a:p>
                  </a:txBody>
                  <a:tcPr marL="43891" marR="438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很</a:t>
                      </a:r>
                      <a:r>
                        <a:rPr lang="zh-CN" altLang="en-US" sz="1400" kern="100" dirty="0" smtClean="0">
                          <a:latin typeface="Times New Roman"/>
                          <a:ea typeface="宋体"/>
                          <a:cs typeface="Times New Roman"/>
                        </a:rPr>
                        <a:t>长</a:t>
                      </a:r>
                      <a:endParaRPr lang="zh-CN" sz="14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一般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/>
                          <a:ea typeface="宋体"/>
                          <a:cs typeface="Times New Roman"/>
                        </a:rPr>
                        <a:t>很好</a:t>
                      </a:r>
                    </a:p>
                  </a:txBody>
                  <a:tcPr marL="43891" marR="438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95736" y="620688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</a:rPr>
              <a:t>几种主要路由算法的性能比较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13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323528" y="404664"/>
            <a:ext cx="8424936" cy="2262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52352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ea"/>
                <a:cs typeface="Times New Roman" pitchFamily="18" charset="0"/>
              </a:rPr>
              <a:t>基本概念的定义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(1)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节点深度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1C25D4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+mn-ea"/>
                <a:cs typeface="Times New Roman" pitchFamily="18" charset="0"/>
              </a:rPr>
              <a:t>       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到达宿节点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sink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的最小跳数，即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min{h(A, sink)}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。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(2)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邻居节点</a:t>
            </a:r>
            <a:endParaRPr lang="en-US" altLang="zh-CN" b="1" dirty="0" smtClean="0">
              <a:solidFill>
                <a:srgbClr val="1C25D4"/>
              </a:solidFill>
              <a:latin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   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与节点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进行直接通信的传感器节点集合，不包括节点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。节点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的邻居节点集合为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2123728" y="2420888"/>
          <a:ext cx="3470275" cy="360363"/>
        </p:xfrm>
        <a:graphic>
          <a:graphicData uri="http://schemas.openxmlformats.org/presentationml/2006/ole">
            <p:oleObj spid="_x0000_s92162" name="Equation" r:id="rId3" imgW="2209680" imgH="228600" progId="Equation.DSMT4">
              <p:embed/>
            </p:oleObj>
          </a:graphicData>
        </a:graphic>
      </p:graphicFrame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95536" y="3063443"/>
            <a:ext cx="802838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   d(A,B)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表示为节点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与节点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B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之间的距离，</a:t>
            </a:r>
            <a:r>
              <a:rPr kumimoji="0" lang="en-US" altLang="zh-CN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radio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表示为节点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的通信距离。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(3)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父亲节点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1C25D4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+mn-ea"/>
                <a:cs typeface="Times New Roman" pitchFamily="18" charset="0"/>
              </a:rPr>
              <a:t>       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比节点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的深度值少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的邻居节点集合，可以表示为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1377082" y="4509120"/>
          <a:ext cx="6291262" cy="307975"/>
        </p:xfrm>
        <a:graphic>
          <a:graphicData uri="http://schemas.openxmlformats.org/presentationml/2006/ole">
            <p:oleObj spid="_x0000_s92164" name="Equation" r:id="rId4" imgW="3263760" imgH="203040" progId="Equation.DSMT4">
              <p:embed/>
            </p:oleObj>
          </a:graphicData>
        </a:graphic>
      </p:graphicFrame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95536" y="5085184"/>
            <a:ext cx="810039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(4)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兄弟节点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1C25D4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+mn-ea"/>
                <a:cs typeface="Times New Roman" pitchFamily="18" charset="0"/>
              </a:rPr>
              <a:t>       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与节点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的深度值相等的邻居节点集合，可以表示为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graphicFrame>
        <p:nvGraphicFramePr>
          <p:cNvPr id="92165" name="Object 5"/>
          <p:cNvGraphicFramePr>
            <a:graphicFrameLocks noChangeAspect="1"/>
          </p:cNvGraphicFramePr>
          <p:nvPr/>
        </p:nvGraphicFramePr>
        <p:xfrm>
          <a:off x="1617663" y="5805264"/>
          <a:ext cx="4970561" cy="313029"/>
        </p:xfrm>
        <a:graphic>
          <a:graphicData uri="http://schemas.openxmlformats.org/presentationml/2006/ole">
            <p:oleObj spid="_x0000_s92165" name="Equation" r:id="rId5" imgW="3162240" imgH="20304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14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1130300" y="1341438"/>
          <a:ext cx="6132513" cy="358775"/>
        </p:xfrm>
        <a:graphic>
          <a:graphicData uri="http://schemas.openxmlformats.org/presentationml/2006/ole">
            <p:oleObj spid="_x0000_s91138" name="Equation" r:id="rId3" imgW="3403440" imgH="203040" progId="Equation.DSMT4">
              <p:embed/>
            </p:oleObj>
          </a:graphicData>
        </a:graphic>
      </p:graphicFrame>
      <p:graphicFrame>
        <p:nvGraphicFramePr>
          <p:cNvPr id="91137" name="Object 1"/>
          <p:cNvGraphicFramePr>
            <a:graphicFrameLocks noChangeAspect="1"/>
          </p:cNvGraphicFramePr>
          <p:nvPr/>
        </p:nvGraphicFramePr>
        <p:xfrm>
          <a:off x="1547664" y="2564904"/>
          <a:ext cx="4392488" cy="405906"/>
        </p:xfrm>
        <a:graphic>
          <a:graphicData uri="http://schemas.openxmlformats.org/presentationml/2006/ole">
            <p:oleObj spid="_x0000_s91137" name="Equation" r:id="rId4" imgW="2882900" imgH="266700" progId="Equation.DSMT4">
              <p:embed/>
            </p:oleObj>
          </a:graphicData>
        </a:graphic>
      </p:graphicFrame>
      <p:sp>
        <p:nvSpPr>
          <p:cNvPr id="91145" name="Rectangle 9"/>
          <p:cNvSpPr>
            <a:spLocks noChangeArrowheads="1"/>
          </p:cNvSpPr>
          <p:nvPr/>
        </p:nvSpPr>
        <p:spPr bwMode="auto">
          <a:xfrm>
            <a:off x="323528" y="543163"/>
            <a:ext cx="8172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(5)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孩子节点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1C25D4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+mn-ea"/>
                <a:cs typeface="Times New Roman" pitchFamily="18" charset="0"/>
              </a:rPr>
              <a:t>       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比节点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的深度值多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的邻居节点集合，可以表示为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sp>
        <p:nvSpPr>
          <p:cNvPr id="91146" name="Rectangle 10"/>
          <p:cNvSpPr>
            <a:spLocks noChangeArrowheads="1"/>
          </p:cNvSpPr>
          <p:nvPr/>
        </p:nvSpPr>
        <p:spPr bwMode="auto">
          <a:xfrm>
            <a:off x="323528" y="1844824"/>
            <a:ext cx="83884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(6)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能量密度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1C25D4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+mn-ea"/>
                <a:cs typeface="Times New Roman" pitchFamily="18" charset="0"/>
              </a:rPr>
              <a:t>       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的能量密度被定义为节点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的父亲节点和兄弟节点的平均能量。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sp>
        <p:nvSpPr>
          <p:cNvPr id="91147" name="Rectangle 11"/>
          <p:cNvSpPr>
            <a:spLocks noChangeArrowheads="1"/>
          </p:cNvSpPr>
          <p:nvPr/>
        </p:nvSpPr>
        <p:spPr bwMode="auto">
          <a:xfrm>
            <a:off x="1224136" y="2930461"/>
            <a:ext cx="702027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                 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B</a:t>
            </a:r>
            <a:r>
              <a:rPr lang="en-US" altLang="zh-CN" dirty="0" smtClean="0">
                <a:latin typeface="+mn-ea"/>
                <a:cs typeface="Times New Roman" pitchFamily="18" charset="0"/>
              </a:rPr>
              <a:t>--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的父亲节点和兄弟节点集合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+mn-ea"/>
                <a:cs typeface="Times New Roman" pitchFamily="18" charset="0"/>
              </a:rPr>
              <a:t>        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E(B)</a:t>
            </a:r>
            <a:r>
              <a:rPr lang="en-US" altLang="zh-CN" dirty="0" smtClean="0">
                <a:latin typeface="+mn-ea"/>
                <a:cs typeface="Times New Roman" pitchFamily="18" charset="0"/>
              </a:rPr>
              <a:t>--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的父亲节点和兄弟节点的总能量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+mn-ea"/>
                <a:cs typeface="Times New Roman" pitchFamily="18" charset="0"/>
              </a:rPr>
              <a:t>        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num(B)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表示为节点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的父亲节点和兄弟节点的总个数。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sp>
        <p:nvSpPr>
          <p:cNvPr id="9114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1148" name="Object 12"/>
          <p:cNvGraphicFramePr>
            <a:graphicFrameLocks noChangeAspect="1"/>
          </p:cNvGraphicFramePr>
          <p:nvPr/>
        </p:nvGraphicFramePr>
        <p:xfrm>
          <a:off x="1259632" y="4491624"/>
          <a:ext cx="5184576" cy="377536"/>
        </p:xfrm>
        <a:graphic>
          <a:graphicData uri="http://schemas.openxmlformats.org/presentationml/2006/ole">
            <p:oleObj spid="_x0000_s91148" name="Equation" r:id="rId5" imgW="2793960" imgH="203040" progId="Equation.DSMT4">
              <p:embed/>
            </p:oleObj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331640" y="407707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1C25D4"/>
                </a:solidFill>
              </a:rPr>
              <a:t>兴趣值</a:t>
            </a:r>
            <a:endParaRPr lang="zh-CN" altLang="en-US" b="1" dirty="0">
              <a:solidFill>
                <a:srgbClr val="1C25D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15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55576" y="1124744"/>
          <a:ext cx="7992887" cy="508000"/>
        </p:xfrm>
        <a:graphic>
          <a:graphicData uri="http://schemas.openxmlformats.org/drawingml/2006/table">
            <a:tbl>
              <a:tblPr/>
              <a:tblGrid>
                <a:gridCol w="1347030"/>
                <a:gridCol w="1346081"/>
                <a:gridCol w="1347030"/>
                <a:gridCol w="1346081"/>
                <a:gridCol w="1347030"/>
                <a:gridCol w="1259635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/>
                          <a:ea typeface="宋体"/>
                          <a:cs typeface="Times New Roman"/>
                        </a:rPr>
                        <a:t>数据包类型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/>
                          <a:ea typeface="宋体"/>
                          <a:cs typeface="Times New Roman"/>
                        </a:rPr>
                        <a:t>节点类型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源节点</a:t>
                      </a: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ID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节点深度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剩余能量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能量密度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1 bit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1 bit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10 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8 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32 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32 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547664" y="548680"/>
            <a:ext cx="2088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solidFill>
                  <a:srgbClr val="1C25D4"/>
                </a:solidFill>
              </a:rPr>
              <a:t>更新包格式</a:t>
            </a:r>
            <a:endParaRPr lang="zh-CN" altLang="en-US" sz="2400" dirty="0">
              <a:solidFill>
                <a:srgbClr val="1C25D4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55576" y="2492896"/>
          <a:ext cx="7848870" cy="508000"/>
        </p:xfrm>
        <a:graphic>
          <a:graphicData uri="http://schemas.openxmlformats.org/drawingml/2006/table">
            <a:tbl>
              <a:tblPr/>
              <a:tblGrid>
                <a:gridCol w="1322759"/>
                <a:gridCol w="2644586"/>
                <a:gridCol w="1321827"/>
                <a:gridCol w="1322759"/>
                <a:gridCol w="1236939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/>
                          <a:ea typeface="宋体"/>
                          <a:cs typeface="Times New Roman"/>
                        </a:rPr>
                        <a:t>数据包类型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/>
                          <a:ea typeface="宋体"/>
                          <a:cs typeface="Times New Roman"/>
                        </a:rPr>
                        <a:t>数据内容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源节点</a:t>
                      </a: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ID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传递路径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跳数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1bit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968 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10 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36 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9bits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547664" y="1916832"/>
            <a:ext cx="2376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solidFill>
                  <a:srgbClr val="1C25D4"/>
                </a:solidFill>
              </a:rPr>
              <a:t>数据包格式</a:t>
            </a:r>
            <a:endParaRPr lang="zh-CN" altLang="en-US" sz="2400" dirty="0">
              <a:solidFill>
                <a:srgbClr val="1C25D4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55576" y="4005064"/>
          <a:ext cx="7776865" cy="508000"/>
        </p:xfrm>
        <a:graphic>
          <a:graphicData uri="http://schemas.openxmlformats.org/drawingml/2006/table">
            <a:tbl>
              <a:tblPr/>
              <a:tblGrid>
                <a:gridCol w="1310625"/>
                <a:gridCol w="1440947"/>
                <a:gridCol w="1179377"/>
                <a:gridCol w="1309700"/>
                <a:gridCol w="1310625"/>
                <a:gridCol w="1225591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/>
                          <a:ea typeface="宋体"/>
                          <a:cs typeface="Times New Roman"/>
                        </a:rPr>
                        <a:t>节点</a:t>
                      </a: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ID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节点类型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节点深度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剩余能量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能量密度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Times New Roman"/>
                          <a:ea typeface="宋体"/>
                          <a:cs typeface="Times New Roman"/>
                        </a:rPr>
                        <a:t>兴趣值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10 bits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1 bit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8 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32 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32 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32 bits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619672" y="3356992"/>
            <a:ext cx="2232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solidFill>
                  <a:srgbClr val="1C25D4"/>
                </a:solidFill>
              </a:rPr>
              <a:t>路由表表项</a:t>
            </a:r>
            <a:endParaRPr lang="zh-CN" altLang="en-US" sz="2400" dirty="0">
              <a:solidFill>
                <a:srgbClr val="1C25D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16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4209" name="Object 1"/>
          <p:cNvGraphicFramePr>
            <a:graphicFrameLocks noChangeAspect="1"/>
          </p:cNvGraphicFramePr>
          <p:nvPr/>
        </p:nvGraphicFramePr>
        <p:xfrm>
          <a:off x="2555776" y="188640"/>
          <a:ext cx="4219575" cy="6192688"/>
        </p:xfrm>
        <a:graphic>
          <a:graphicData uri="http://schemas.openxmlformats.org/presentationml/2006/ole">
            <p:oleObj spid="_x0000_s94209" r:id="rId3" imgW="4476427" imgH="8095464" progId="">
              <p:embed/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17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3185" name="Object 1"/>
          <p:cNvGraphicFramePr>
            <a:graphicFrameLocks noChangeAspect="1"/>
          </p:cNvGraphicFramePr>
          <p:nvPr/>
        </p:nvGraphicFramePr>
        <p:xfrm>
          <a:off x="2699792" y="332656"/>
          <a:ext cx="4499589" cy="5877272"/>
        </p:xfrm>
        <a:graphic>
          <a:graphicData uri="http://schemas.openxmlformats.org/presentationml/2006/ole">
            <p:oleObj spid="_x0000_s93185" r:id="rId3" imgW="3605734" imgH="4726512" progId="">
              <p:embed/>
            </p:oleObj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18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683568" y="474345"/>
            <a:ext cx="82089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zh-CN" sz="2400" b="1" dirty="0" smtClean="0"/>
              <a:t>算法的复杂度分析</a:t>
            </a:r>
            <a:endParaRPr lang="zh-CN" altLang="zh-CN" sz="2400" b="1" dirty="0" smtClean="0"/>
          </a:p>
          <a:p>
            <a:r>
              <a:rPr lang="en-US" altLang="zh-CN" dirty="0" smtClean="0"/>
              <a:t>        </a:t>
            </a:r>
            <a:r>
              <a:rPr lang="zh-CN" altLang="zh-CN" sz="2400" dirty="0" smtClean="0">
                <a:solidFill>
                  <a:srgbClr val="1C25D4"/>
                </a:solidFill>
              </a:rPr>
              <a:t>初始化阶段</a:t>
            </a:r>
            <a:r>
              <a:rPr lang="zh-CN" altLang="zh-CN" sz="2400" dirty="0" smtClean="0"/>
              <a:t>共初始化</a:t>
            </a:r>
            <a:r>
              <a:rPr lang="en-US" altLang="zh-CN" sz="2400" i="1" dirty="0" smtClean="0"/>
              <a:t>N</a:t>
            </a:r>
            <a:r>
              <a:rPr lang="zh-CN" altLang="zh-CN" sz="2400" dirty="0" smtClean="0"/>
              <a:t>个节点，每个节点的初始化时间为</a:t>
            </a:r>
            <a:r>
              <a:rPr lang="en-US" altLang="zh-CN" sz="2400" i="1" dirty="0" smtClean="0"/>
              <a:t>T</a:t>
            </a:r>
            <a:r>
              <a:rPr lang="zh-CN" altLang="zh-CN" sz="2400" dirty="0" smtClean="0"/>
              <a:t>，初始化空间大小</a:t>
            </a:r>
            <a:r>
              <a:rPr lang="en-US" altLang="zh-CN" sz="2400" i="1" dirty="0" smtClean="0"/>
              <a:t>S</a:t>
            </a:r>
            <a:r>
              <a:rPr lang="zh-CN" altLang="zh-CN" sz="2400" dirty="0" smtClean="0"/>
              <a:t>，共需要</a:t>
            </a:r>
            <a:r>
              <a:rPr lang="en-US" altLang="zh-CN" sz="2400" i="1" dirty="0" smtClean="0"/>
              <a:t>N*T</a:t>
            </a:r>
            <a:r>
              <a:rPr lang="zh-CN" altLang="zh-CN" sz="2400" dirty="0" smtClean="0"/>
              <a:t>时间，</a:t>
            </a:r>
            <a:r>
              <a:rPr lang="en-US" altLang="zh-CN" sz="2400" i="1" dirty="0" smtClean="0"/>
              <a:t>N*S</a:t>
            </a:r>
            <a:r>
              <a:rPr lang="zh-CN" altLang="zh-CN" sz="2400" dirty="0" smtClean="0"/>
              <a:t>空间，即</a:t>
            </a:r>
            <a:r>
              <a:rPr lang="zh-CN" altLang="zh-CN" sz="2400" dirty="0" smtClean="0">
                <a:solidFill>
                  <a:srgbClr val="FF0000"/>
                </a:solidFill>
              </a:rPr>
              <a:t>初始化阶段时间复杂度为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O(N)</a:t>
            </a:r>
            <a:r>
              <a:rPr lang="zh-CN" altLang="zh-CN" sz="2400" dirty="0" smtClean="0">
                <a:solidFill>
                  <a:srgbClr val="FF0000"/>
                </a:solidFill>
              </a:rPr>
              <a:t>，初始化空间复杂度为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O(N)</a:t>
            </a:r>
            <a:r>
              <a:rPr lang="zh-CN" altLang="zh-CN" sz="2400" dirty="0" smtClean="0">
                <a:solidFill>
                  <a:srgbClr val="FF0000"/>
                </a:solidFill>
              </a:rPr>
              <a:t>；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        </a:t>
            </a:r>
            <a:r>
              <a:rPr lang="zh-CN" altLang="zh-CN" sz="2400" dirty="0" smtClean="0">
                <a:solidFill>
                  <a:srgbClr val="1C25D4"/>
                </a:solidFill>
              </a:rPr>
              <a:t>路由表建立阶段</a:t>
            </a:r>
            <a:r>
              <a:rPr lang="zh-CN" altLang="zh-CN" sz="2400" dirty="0" smtClean="0"/>
              <a:t>，由于使用了冒泡排序算法，故</a:t>
            </a:r>
            <a:r>
              <a:rPr lang="zh-CN" altLang="zh-CN" sz="2400" dirty="0" smtClean="0">
                <a:solidFill>
                  <a:srgbClr val="FF0000"/>
                </a:solidFill>
              </a:rPr>
              <a:t>时间复杂度为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O(N</a:t>
            </a:r>
            <a:r>
              <a:rPr lang="en-US" altLang="zh-CN" sz="2400" i="1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)</a:t>
            </a:r>
            <a:r>
              <a:rPr lang="en-US" altLang="zh-CN" sz="2400" dirty="0" smtClean="0"/>
              <a:t>,</a:t>
            </a:r>
            <a:r>
              <a:rPr lang="zh-CN" altLang="zh-CN" sz="2400" dirty="0" smtClean="0"/>
              <a:t>每个节点的路由表包含</a:t>
            </a:r>
            <a:r>
              <a:rPr lang="en-US" altLang="zh-CN" sz="2400" i="1" dirty="0" smtClean="0"/>
              <a:t>P</a:t>
            </a:r>
            <a:r>
              <a:rPr lang="zh-CN" altLang="zh-CN" sz="2400" dirty="0" smtClean="0"/>
              <a:t>条表项，</a:t>
            </a:r>
            <a:r>
              <a:rPr lang="en-US" altLang="zh-CN" sz="2400" i="1" dirty="0" smtClean="0"/>
              <a:t>P</a:t>
            </a:r>
            <a:r>
              <a:rPr lang="zh-CN" altLang="zh-CN" sz="2400" dirty="0" smtClean="0"/>
              <a:t>为该节点的邻居节点个数，表项空间大小为定长</a:t>
            </a:r>
            <a:r>
              <a:rPr lang="en-US" altLang="zh-CN" sz="2400" i="1" dirty="0" smtClean="0"/>
              <a:t>K</a:t>
            </a:r>
            <a:r>
              <a:rPr lang="zh-CN" altLang="zh-CN" sz="2400" dirty="0" smtClean="0"/>
              <a:t>，则需要消耗总空间大小为</a:t>
            </a:r>
            <a:r>
              <a:rPr lang="en-US" altLang="zh-CN" sz="2400" i="1" dirty="0" smtClean="0"/>
              <a:t>N*P*K</a:t>
            </a:r>
            <a:r>
              <a:rPr lang="en-US" altLang="zh-CN" sz="2400" dirty="0" smtClean="0"/>
              <a:t>,</a:t>
            </a:r>
            <a:r>
              <a:rPr lang="zh-CN" altLang="zh-CN" sz="2400" dirty="0" smtClean="0"/>
              <a:t>故</a:t>
            </a:r>
            <a:r>
              <a:rPr lang="zh-CN" altLang="zh-CN" sz="2400" dirty="0" smtClean="0">
                <a:solidFill>
                  <a:srgbClr val="FF0000"/>
                </a:solidFill>
              </a:rPr>
              <a:t>空间复杂度为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O(N)</a:t>
            </a:r>
            <a:r>
              <a:rPr lang="en-US" altLang="zh-CN" sz="2400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altLang="zh-CN" sz="2400" dirty="0" smtClean="0"/>
              <a:t>        </a:t>
            </a:r>
            <a:r>
              <a:rPr lang="zh-CN" altLang="zh-CN" sz="2400" dirty="0" smtClean="0">
                <a:solidFill>
                  <a:srgbClr val="1C25D4"/>
                </a:solidFill>
              </a:rPr>
              <a:t>数据传递阶段</a:t>
            </a:r>
            <a:r>
              <a:rPr lang="zh-CN" altLang="zh-CN" sz="2400" dirty="0" smtClean="0"/>
              <a:t>，本路由算法的</a:t>
            </a:r>
            <a:r>
              <a:rPr lang="zh-CN" altLang="zh-CN" sz="2400" dirty="0" smtClean="0">
                <a:solidFill>
                  <a:srgbClr val="FF0000"/>
                </a:solidFill>
              </a:rPr>
              <a:t>时间复杂度为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O(N</a:t>
            </a:r>
            <a:r>
              <a:rPr lang="en-US" altLang="zh-CN" sz="2400" i="1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)</a:t>
            </a:r>
            <a:r>
              <a:rPr lang="zh-CN" altLang="zh-CN" sz="2400" dirty="0" smtClean="0"/>
              <a:t>，每个数据包的大小为</a:t>
            </a:r>
            <a:r>
              <a:rPr lang="en-US" altLang="zh-CN" sz="2400" i="1" dirty="0" smtClean="0"/>
              <a:t>Q</a:t>
            </a:r>
            <a:r>
              <a:rPr lang="zh-CN" altLang="zh-CN" sz="2400" dirty="0" smtClean="0"/>
              <a:t>，数据的总大小为</a:t>
            </a:r>
            <a:r>
              <a:rPr lang="en-US" altLang="zh-CN" sz="2400" i="1" dirty="0" smtClean="0"/>
              <a:t>N*Q</a:t>
            </a:r>
            <a:r>
              <a:rPr lang="en-US" altLang="zh-CN" sz="2400" dirty="0" smtClean="0"/>
              <a:t>,</a:t>
            </a:r>
            <a:r>
              <a:rPr lang="zh-CN" altLang="zh-CN" sz="2400" dirty="0" smtClean="0"/>
              <a:t>故</a:t>
            </a:r>
            <a:r>
              <a:rPr lang="zh-CN" altLang="zh-CN" sz="2400" dirty="0" smtClean="0">
                <a:solidFill>
                  <a:srgbClr val="FF0000"/>
                </a:solidFill>
              </a:rPr>
              <a:t>空间复杂度为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O(N)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     </a:t>
            </a:r>
            <a:r>
              <a:rPr lang="zh-CN" altLang="zh-CN" sz="2400" dirty="0" smtClean="0"/>
              <a:t>综上所述，则</a:t>
            </a:r>
            <a:r>
              <a:rPr lang="zh-CN" altLang="zh-CN" sz="2400" dirty="0" smtClean="0">
                <a:solidFill>
                  <a:srgbClr val="FF0000"/>
                </a:solidFill>
              </a:rPr>
              <a:t>本算法总的时间复杂度为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O(N)+O(N</a:t>
            </a:r>
            <a:r>
              <a:rPr lang="en-US" altLang="zh-CN" sz="2400" i="1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)+O(N</a:t>
            </a:r>
            <a:r>
              <a:rPr lang="en-US" altLang="zh-CN" sz="2400" i="1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)=O(N</a:t>
            </a:r>
            <a:r>
              <a:rPr lang="en-US" altLang="zh-CN" sz="2400" i="1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)</a:t>
            </a:r>
            <a:r>
              <a:rPr lang="en-US" altLang="zh-CN" sz="2400" dirty="0" smtClean="0">
                <a:solidFill>
                  <a:srgbClr val="FF0000"/>
                </a:solidFill>
              </a:rPr>
              <a:t>,</a:t>
            </a:r>
            <a:r>
              <a:rPr lang="zh-CN" altLang="zh-CN" sz="2400" dirty="0" smtClean="0">
                <a:solidFill>
                  <a:srgbClr val="FF0000"/>
                </a:solidFill>
              </a:rPr>
              <a:t>本算法总的空间复杂度为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O(N)+O(N)+O(N)=O(N)</a:t>
            </a:r>
            <a:r>
              <a:rPr lang="zh-CN" altLang="zh-CN" sz="2400" dirty="0" smtClean="0">
                <a:solidFill>
                  <a:srgbClr val="FF0000"/>
                </a:solidFill>
              </a:rPr>
              <a:t>。</a:t>
            </a:r>
            <a:r>
              <a:rPr lang="zh-CN" altLang="zh-CN" sz="2400" dirty="0" smtClean="0"/>
              <a:t>相比于</a:t>
            </a:r>
            <a:r>
              <a:rPr lang="en-US" altLang="zh-CN" sz="2400" dirty="0" smtClean="0"/>
              <a:t>Mini-Hop</a:t>
            </a:r>
            <a:r>
              <a:rPr lang="zh-CN" altLang="zh-CN" sz="2400" dirty="0" smtClean="0"/>
              <a:t>、</a:t>
            </a:r>
            <a:r>
              <a:rPr lang="en-US" altLang="zh-CN" sz="2400" dirty="0" smtClean="0"/>
              <a:t>EBRP</a:t>
            </a:r>
            <a:r>
              <a:rPr lang="zh-CN" altLang="zh-CN" sz="2400" dirty="0" smtClean="0"/>
              <a:t>路由算法，它们有相同的时间复杂度和空间复杂度。</a:t>
            </a:r>
            <a:endParaRPr lang="zh-CN" altLang="zh-CN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19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pic>
        <p:nvPicPr>
          <p:cNvPr id="95234" name="Picture 2" descr="本算法数据传递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4664"/>
            <a:ext cx="452098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5148064" y="620688"/>
            <a:ext cx="38164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zh-CN" sz="2400" b="1" dirty="0" smtClean="0">
                <a:solidFill>
                  <a:srgbClr val="FF0000"/>
                </a:solidFill>
              </a:rPr>
              <a:t>拓扑结构</a:t>
            </a:r>
            <a:endParaRPr lang="zh-CN" altLang="zh-CN" sz="2400" b="1" dirty="0" smtClean="0">
              <a:solidFill>
                <a:srgbClr val="FF0000"/>
              </a:solidFill>
            </a:endParaRPr>
          </a:p>
          <a:p>
            <a:r>
              <a:rPr lang="zh-CN" altLang="zh-CN" dirty="0" smtClean="0">
                <a:solidFill>
                  <a:srgbClr val="1C25D4"/>
                </a:solidFill>
              </a:rPr>
              <a:t>圆形</a:t>
            </a:r>
            <a:r>
              <a:rPr lang="en-US" altLang="zh-CN" dirty="0" smtClean="0"/>
              <a:t>--</a:t>
            </a:r>
            <a:r>
              <a:rPr lang="zh-CN" altLang="zh-CN" dirty="0" smtClean="0"/>
              <a:t>普通传感器节点</a:t>
            </a:r>
            <a:endParaRPr lang="en-US" altLang="zh-CN" dirty="0" smtClean="0"/>
          </a:p>
          <a:p>
            <a:r>
              <a:rPr lang="zh-CN" altLang="zh-CN" dirty="0" smtClean="0">
                <a:solidFill>
                  <a:srgbClr val="1C25D4"/>
                </a:solidFill>
              </a:rPr>
              <a:t>叉</a:t>
            </a:r>
            <a:r>
              <a:rPr lang="en-US" altLang="zh-CN" dirty="0" smtClean="0"/>
              <a:t>--</a:t>
            </a:r>
            <a:r>
              <a:rPr lang="zh-CN" altLang="zh-CN" dirty="0" smtClean="0"/>
              <a:t>异构传感器节点</a:t>
            </a:r>
            <a:endParaRPr lang="en-US" altLang="zh-CN" dirty="0" smtClean="0"/>
          </a:p>
          <a:p>
            <a:r>
              <a:rPr lang="zh-CN" altLang="zh-CN" dirty="0" smtClean="0">
                <a:solidFill>
                  <a:srgbClr val="1C25D4"/>
                </a:solidFill>
              </a:rPr>
              <a:t>方形</a:t>
            </a:r>
            <a:r>
              <a:rPr lang="en-US" altLang="zh-CN" dirty="0" smtClean="0"/>
              <a:t>--</a:t>
            </a:r>
            <a:r>
              <a:rPr lang="zh-CN" altLang="zh-CN" dirty="0" smtClean="0"/>
              <a:t>汇聚节点</a:t>
            </a:r>
            <a:endParaRPr lang="en-US" altLang="zh-CN" dirty="0" smtClean="0"/>
          </a:p>
          <a:p>
            <a:r>
              <a:rPr lang="zh-CN" altLang="zh-CN" dirty="0" smtClean="0"/>
              <a:t>普通传感器节点的</a:t>
            </a:r>
            <a:r>
              <a:rPr lang="zh-CN" altLang="en-US" dirty="0" smtClean="0"/>
              <a:t>分布</a:t>
            </a:r>
            <a:r>
              <a:rPr lang="zh-CN" altLang="zh-CN" dirty="0" smtClean="0"/>
              <a:t>半径为</a:t>
            </a:r>
            <a:r>
              <a:rPr lang="en-US" altLang="zh-CN" i="1" dirty="0" smtClean="0"/>
              <a:t>R</a:t>
            </a:r>
            <a:r>
              <a:rPr lang="en-US" altLang="zh-CN" i="1" baseline="-25000" dirty="0" smtClean="0"/>
              <a:t>0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即</a:t>
            </a:r>
            <a:r>
              <a:rPr lang="zh-CN" altLang="zh-CN" dirty="0" smtClean="0"/>
              <a:t>整个监测区域</a:t>
            </a:r>
            <a:endParaRPr lang="en-US" altLang="zh-CN" dirty="0" smtClean="0"/>
          </a:p>
          <a:p>
            <a:r>
              <a:rPr lang="zh-CN" altLang="zh-CN" dirty="0" smtClean="0"/>
              <a:t>异构传感器节点的</a:t>
            </a:r>
            <a:r>
              <a:rPr lang="zh-CN" altLang="en-US" dirty="0" smtClean="0"/>
              <a:t>分布</a:t>
            </a:r>
            <a:r>
              <a:rPr lang="zh-CN" altLang="zh-CN" dirty="0" smtClean="0"/>
              <a:t>半径为</a:t>
            </a:r>
            <a:r>
              <a:rPr lang="en-US" altLang="zh-CN" i="1" dirty="0" smtClean="0"/>
              <a:t>R</a:t>
            </a:r>
            <a:r>
              <a:rPr lang="en-US" altLang="zh-CN" i="1" baseline="-25000" dirty="0" smtClean="0"/>
              <a:t>1</a:t>
            </a:r>
            <a:endParaRPr lang="en-US" altLang="zh-CN" dirty="0" smtClean="0"/>
          </a:p>
          <a:p>
            <a:r>
              <a:rPr lang="zh-CN" altLang="zh-CN" dirty="0" smtClean="0"/>
              <a:t>普通传感器节点个数为</a:t>
            </a:r>
            <a:r>
              <a:rPr lang="en-US" altLang="zh-CN" i="1" dirty="0" smtClean="0"/>
              <a:t>N</a:t>
            </a:r>
            <a:r>
              <a:rPr lang="en-US" altLang="zh-CN" i="1" baseline="-25000" dirty="0" smtClean="0"/>
              <a:t>0</a:t>
            </a:r>
            <a:endParaRPr lang="en-US" altLang="zh-CN" dirty="0" smtClean="0"/>
          </a:p>
          <a:p>
            <a:r>
              <a:rPr lang="zh-CN" altLang="zh-CN" dirty="0" smtClean="0"/>
              <a:t>异构传感器节点个数为</a:t>
            </a:r>
            <a:r>
              <a:rPr lang="en-US" altLang="zh-CN" i="1" dirty="0" smtClean="0"/>
              <a:t>N</a:t>
            </a:r>
            <a:r>
              <a:rPr lang="en-US" altLang="zh-CN" i="1" baseline="-25000" dirty="0" smtClean="0"/>
              <a:t>1</a:t>
            </a:r>
            <a:endParaRPr lang="en-US" altLang="zh-CN" dirty="0" smtClean="0"/>
          </a:p>
          <a:p>
            <a:r>
              <a:rPr lang="zh-CN" altLang="zh-CN" dirty="0" smtClean="0"/>
              <a:t>普通传感器节点的初始能量值为</a:t>
            </a:r>
            <a:r>
              <a:rPr lang="en-US" altLang="zh-CN" i="1" dirty="0" smtClean="0"/>
              <a:t>E</a:t>
            </a:r>
            <a:r>
              <a:rPr lang="en-US" altLang="zh-CN" i="1" baseline="-25000" dirty="0" smtClean="0"/>
              <a:t>0</a:t>
            </a:r>
            <a:r>
              <a:rPr lang="zh-CN" altLang="zh-CN" dirty="0" smtClean="0"/>
              <a:t>异构传感器节点的初始能量值为</a:t>
            </a:r>
            <a:r>
              <a:rPr lang="en-US" altLang="zh-CN" i="1" dirty="0" smtClean="0"/>
              <a:t>E</a:t>
            </a:r>
            <a:r>
              <a:rPr lang="en-US" altLang="zh-CN" i="1" baseline="-25000" dirty="0" smtClean="0"/>
              <a:t>1</a:t>
            </a:r>
            <a:endParaRPr lang="zh-CN" altLang="zh-CN" dirty="0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5292080" y="3861047"/>
          <a:ext cx="2808312" cy="499255"/>
        </p:xfrm>
        <a:graphic>
          <a:graphicData uri="http://schemas.openxmlformats.org/presentationml/2006/ole">
            <p:oleObj spid="_x0000_s95235" name="Equation" r:id="rId4" imgW="1282700" imgH="228600" progId="Equation.DSMT4">
              <p:embed/>
            </p:oleObj>
          </a:graphicData>
        </a:graphic>
      </p:graphicFrame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5292080" y="4437112"/>
          <a:ext cx="2880321" cy="512057"/>
        </p:xfrm>
        <a:graphic>
          <a:graphicData uri="http://schemas.openxmlformats.org/presentationml/2006/ole">
            <p:oleObj spid="_x0000_s95238" name="Equation" r:id="rId5" imgW="1282700" imgH="228600" progId="Equation.DSMT4">
              <p:embed/>
            </p:oleObj>
          </a:graphicData>
        </a:graphic>
      </p:graphicFrame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5241" name="Object 9"/>
          <p:cNvGraphicFramePr>
            <a:graphicFrameLocks noChangeAspect="1"/>
          </p:cNvGraphicFramePr>
          <p:nvPr/>
        </p:nvGraphicFramePr>
        <p:xfrm>
          <a:off x="5337089" y="5085184"/>
          <a:ext cx="2835311" cy="504056"/>
        </p:xfrm>
        <a:graphic>
          <a:graphicData uri="http://schemas.openxmlformats.org/presentationml/2006/ole">
            <p:oleObj spid="_x0000_s95241" name="Equation" r:id="rId6" imgW="1282700" imgH="228600" progId="Equation.DSMT4">
              <p:embed/>
            </p:oleObj>
          </a:graphicData>
        </a:graphic>
      </p:graphicFrame>
      <p:sp>
        <p:nvSpPr>
          <p:cNvPr id="95243" name="Rectangle 11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524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5244" name="Object 12"/>
          <p:cNvGraphicFramePr>
            <a:graphicFrameLocks noChangeAspect="1"/>
          </p:cNvGraphicFramePr>
          <p:nvPr/>
        </p:nvGraphicFramePr>
        <p:xfrm>
          <a:off x="3059832" y="5805264"/>
          <a:ext cx="5832648" cy="432048"/>
        </p:xfrm>
        <a:graphic>
          <a:graphicData uri="http://schemas.openxmlformats.org/presentationml/2006/ole">
            <p:oleObj spid="_x0000_s95244" name="Equation" r:id="rId7" imgW="3086100" imgH="228600" progId="Equation.DSMT4">
              <p:embed/>
            </p:oleObj>
          </a:graphicData>
        </a:graphic>
      </p:graphicFrame>
      <p:sp>
        <p:nvSpPr>
          <p:cNvPr id="95246" name="Rectangle 14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476672"/>
            <a:ext cx="4384724" cy="448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12160" y="436510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汇聚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节点</a:t>
            </a:r>
            <a:endParaRPr lang="zh-CN" altLang="en-US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9632" y="7647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源节点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3808" y="522920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闲聊（</a:t>
            </a:r>
            <a:r>
              <a:rPr lang="en-US" altLang="zh-CN" b="1" dirty="0" smtClean="0">
                <a:solidFill>
                  <a:srgbClr val="002060"/>
                </a:solidFill>
              </a:rPr>
              <a:t>gossiping</a:t>
            </a:r>
            <a:r>
              <a:rPr lang="zh-CN" altLang="en-US" b="1" dirty="0" smtClean="0">
                <a:solidFill>
                  <a:srgbClr val="002060"/>
                </a:solidFill>
              </a:rPr>
              <a:t>方式</a:t>
            </a:r>
            <a:r>
              <a:rPr lang="zh-CN" altLang="en-US" b="1" dirty="0">
                <a:solidFill>
                  <a:srgbClr val="002060"/>
                </a:solidFill>
              </a:rPr>
              <a:t>）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2915816" y="1124744"/>
            <a:ext cx="108012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283968" y="2564904"/>
            <a:ext cx="432048" cy="8640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932040" y="3645024"/>
            <a:ext cx="792088" cy="6480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4788024" y="2780928"/>
            <a:ext cx="1152128" cy="6480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355976" y="1988840"/>
            <a:ext cx="504056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3347864" y="263691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347864" y="2492896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779912" y="3717032"/>
            <a:ext cx="648072" cy="72008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148064" y="1772816"/>
            <a:ext cx="1080120" cy="86409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572000" y="908720"/>
            <a:ext cx="360040" cy="6480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2843808" y="692696"/>
            <a:ext cx="1368152" cy="7200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716016" y="3789040"/>
            <a:ext cx="864096" cy="72008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552" y="580526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问题：红色与黄色的路径，哪一条好？</a:t>
            </a:r>
            <a:endParaRPr lang="zh-CN" altLang="en-US" sz="2400" b="1" dirty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16216" y="587727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</a:rPr>
              <a:t>黄色路径好！</a:t>
            </a:r>
            <a:r>
              <a:rPr lang="en-US" altLang="zh-CN" b="1" dirty="0" smtClean="0">
                <a:solidFill>
                  <a:srgbClr val="002060"/>
                </a:solidFill>
              </a:rPr>
              <a:t>--</a:t>
            </a:r>
            <a:r>
              <a:rPr lang="zh-CN" altLang="en-US" b="1" dirty="0" smtClean="0">
                <a:solidFill>
                  <a:srgbClr val="002060"/>
                </a:solidFill>
              </a:rPr>
              <a:t>最短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2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76200" y="6429375"/>
            <a:ext cx="966788" cy="352425"/>
          </a:xfrm>
        </p:spPr>
        <p:txBody>
          <a:bodyPr/>
          <a:lstStyle/>
          <a:p>
            <a:fld id="{35E56F66-3243-4903-8AD6-51ACAFFFB712}" type="slidenum">
              <a:rPr lang="zh-CN" altLang="en-US" smtClean="0"/>
              <a:pPr/>
              <a:t>2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20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259632" y="1124744"/>
          <a:ext cx="6810190" cy="4222330"/>
        </p:xfrm>
        <a:graphic>
          <a:graphicData uri="http://schemas.openxmlformats.org/drawingml/2006/table">
            <a:tbl>
              <a:tblPr/>
              <a:tblGrid>
                <a:gridCol w="3405095"/>
                <a:gridCol w="3405095"/>
              </a:tblGrid>
              <a:tr h="42223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参数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参数值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3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节点部署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随机均匀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3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节点类型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异构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3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普通节点数目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sz="1800" i="1" kern="10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en-US" sz="1800" i="1" kern="100" baseline="-25000" dirty="0">
                          <a:latin typeface="+mn-ea"/>
                          <a:ea typeface="+mn-ea"/>
                          <a:cs typeface="Times New Roman"/>
                        </a:rPr>
                        <a:t>0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200</a:t>
                      </a: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3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异构节点数目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sz="1800" i="1" kern="10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en-US" sz="1800" i="1" kern="100" baseline="-25000" dirty="0">
                          <a:latin typeface="+mn-ea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20</a:t>
                      </a: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3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普通节点区域半径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sz="1800" i="1" kern="100" dirty="0">
                          <a:latin typeface="+mn-ea"/>
                          <a:ea typeface="+mn-ea"/>
                          <a:cs typeface="Times New Roman"/>
                        </a:rPr>
                        <a:t>R</a:t>
                      </a:r>
                      <a:r>
                        <a:rPr lang="en-US" sz="1800" i="1" kern="100" baseline="-25000" dirty="0">
                          <a:latin typeface="+mn-ea"/>
                          <a:ea typeface="+mn-ea"/>
                          <a:cs typeface="Times New Roman"/>
                        </a:rPr>
                        <a:t>0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50m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3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异构节点区域半径</a:t>
                      </a: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sz="1800" i="1" kern="100">
                          <a:latin typeface="+mn-ea"/>
                          <a:ea typeface="+mn-ea"/>
                          <a:cs typeface="Times New Roman"/>
                        </a:rPr>
                        <a:t>R</a:t>
                      </a:r>
                      <a:r>
                        <a:rPr lang="en-US" sz="1800" i="1" kern="100" baseline="-25000">
                          <a:latin typeface="+mn-ea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endParaRPr lang="zh-CN" sz="18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15m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3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汇聚节点位置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监测区域中心位置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3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网络的总能量</a:t>
                      </a: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sz="1800" i="1" kern="100">
                          <a:latin typeface="+mn-ea"/>
                          <a:ea typeface="+mn-ea"/>
                          <a:cs typeface="Times New Roman"/>
                        </a:rPr>
                        <a:t>ENERGY</a:t>
                      </a: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endParaRPr lang="zh-CN" sz="18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40000mJ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233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sz="1800" i="1" kern="100">
                          <a:latin typeface="+mn-ea"/>
                          <a:ea typeface="+mn-ea"/>
                          <a:cs typeface="Times New Roman"/>
                        </a:rPr>
                        <a:t>α</a:t>
                      </a: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、</a:t>
                      </a:r>
                      <a:r>
                        <a:rPr lang="en-US" sz="1800" i="1" kern="100">
                          <a:latin typeface="+mn-ea"/>
                          <a:ea typeface="+mn-ea"/>
                          <a:cs typeface="Times New Roman"/>
                        </a:rPr>
                        <a:t>β</a:t>
                      </a: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、</a:t>
                      </a:r>
                      <a:r>
                        <a:rPr lang="en-US" sz="1800" i="1" kern="100">
                          <a:latin typeface="+mn-ea"/>
                          <a:ea typeface="+mn-ea"/>
                          <a:cs typeface="Times New Roman"/>
                        </a:rPr>
                        <a:t>γ</a:t>
                      </a: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endParaRPr lang="zh-CN" sz="18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(0.2</a:t>
                      </a: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、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0.3</a:t>
                      </a: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、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0.5)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547664" y="54868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 smtClean="0">
                <a:solidFill>
                  <a:schemeClr val="accent2"/>
                </a:solidFill>
              </a:rPr>
              <a:t>网络参数设置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21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71600" y="1412776"/>
          <a:ext cx="7200800" cy="4104457"/>
        </p:xfrm>
        <a:graphic>
          <a:graphicData uri="http://schemas.openxmlformats.org/drawingml/2006/table">
            <a:tbl>
              <a:tblPr/>
              <a:tblGrid>
                <a:gridCol w="3600400"/>
                <a:gridCol w="3600400"/>
              </a:tblGrid>
              <a:tr h="58635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参数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参数值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35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普通节点初始能量值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sz="1800" i="1" kern="100" dirty="0">
                          <a:latin typeface="+mn-ea"/>
                          <a:ea typeface="+mn-ea"/>
                          <a:cs typeface="Times New Roman"/>
                        </a:rPr>
                        <a:t>E</a:t>
                      </a:r>
                      <a:r>
                        <a:rPr lang="en-US" sz="1800" i="1" kern="100" baseline="-25000" dirty="0">
                          <a:latin typeface="+mn-ea"/>
                          <a:ea typeface="+mn-ea"/>
                          <a:cs typeface="Times New Roman"/>
                        </a:rPr>
                        <a:t>0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167mJ</a:t>
                      </a:r>
                      <a:endParaRPr lang="zh-CN" sz="18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35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异构节点初始能量值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sz="1800" i="1" kern="100" dirty="0">
                          <a:latin typeface="+mn-ea"/>
                          <a:ea typeface="+mn-ea"/>
                          <a:cs typeface="Times New Roman"/>
                        </a:rPr>
                        <a:t>E</a:t>
                      </a:r>
                      <a:r>
                        <a:rPr lang="en-US" sz="1800" i="1" kern="100" baseline="-25000" dirty="0">
                          <a:latin typeface="+mn-ea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333mJ</a:t>
                      </a:r>
                      <a:endParaRPr lang="zh-CN" sz="18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35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+mn-ea"/>
                          <a:ea typeface="+mn-ea"/>
                          <a:cs typeface="Times New Roman"/>
                        </a:rPr>
                        <a:t>通信距离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10m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35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 dirty="0">
                          <a:latin typeface="+mn-ea"/>
                          <a:ea typeface="+mn-ea"/>
                          <a:cs typeface="Times New Roman"/>
                        </a:rPr>
                        <a:t>E</a:t>
                      </a:r>
                      <a:r>
                        <a:rPr lang="en-US" sz="1800" i="1" kern="100" baseline="-25000" dirty="0">
                          <a:latin typeface="+mn-ea"/>
                          <a:ea typeface="+mn-ea"/>
                          <a:cs typeface="Times New Roman"/>
                        </a:rPr>
                        <a:t>elec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50nJ/bit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35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i="1" kern="100">
                          <a:latin typeface="+mn-ea"/>
                          <a:ea typeface="+mn-ea"/>
                          <a:cs typeface="Times New Roman"/>
                        </a:rPr>
                        <a:t>ε</a:t>
                      </a:r>
                      <a:r>
                        <a:rPr lang="en-US" sz="1800" i="1" kern="100" baseline="-25000">
                          <a:latin typeface="+mn-ea"/>
                          <a:ea typeface="+mn-ea"/>
                          <a:cs typeface="Times New Roman"/>
                        </a:rPr>
                        <a:t>fs</a:t>
                      </a:r>
                      <a:endParaRPr lang="zh-CN" sz="18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100pJ/bit/m</a:t>
                      </a:r>
                      <a:r>
                        <a:rPr lang="en-US" sz="1800" kern="100" baseline="30000" dirty="0">
                          <a:latin typeface="+mn-ea"/>
                          <a:ea typeface="+mn-ea"/>
                          <a:cs typeface="Times New Roman"/>
                        </a:rPr>
                        <a:t>2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351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i="1" kern="100">
                          <a:latin typeface="+mn-ea"/>
                          <a:ea typeface="+mn-ea"/>
                          <a:cs typeface="Times New Roman"/>
                        </a:rPr>
                        <a:t>ε</a:t>
                      </a:r>
                      <a:r>
                        <a:rPr lang="en-US" sz="1800" i="1" kern="100" baseline="-25000">
                          <a:latin typeface="+mn-ea"/>
                          <a:ea typeface="+mn-ea"/>
                          <a:cs typeface="Times New Roman"/>
                        </a:rPr>
                        <a:t>mp</a:t>
                      </a:r>
                      <a:endParaRPr lang="zh-CN" sz="18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+mn-ea"/>
                          <a:ea typeface="+mn-ea"/>
                          <a:cs typeface="Times New Roman"/>
                        </a:rPr>
                        <a:t>0.0013pJ/bit/m</a:t>
                      </a:r>
                      <a:r>
                        <a:rPr lang="en-US" sz="1800" kern="100" baseline="30000" dirty="0">
                          <a:latin typeface="+mn-ea"/>
                          <a:ea typeface="+mn-ea"/>
                          <a:cs typeface="Times New Roman"/>
                        </a:rPr>
                        <a:t>4</a:t>
                      </a:r>
                      <a:endParaRPr lang="zh-CN" sz="18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835696" y="836712"/>
            <a:ext cx="2088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solidFill>
                  <a:schemeClr val="accent2"/>
                </a:solidFill>
              </a:rPr>
              <a:t>节点参数设置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22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pic>
        <p:nvPicPr>
          <p:cNvPr id="99329" name="图片 18" descr="参数a,b,c确定(a=0.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548680"/>
            <a:ext cx="4283968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0" name="图片 19" descr="参数a,b,c确定(a=0.2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620688"/>
            <a:ext cx="4248472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图片 20" descr="参数a,b,c确定(a=0.3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645024"/>
            <a:ext cx="4032447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899592" y="321297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拓扑结构参数确定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=0.1)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436096" y="321297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拓扑结构参数确定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=0.2)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27584" y="609329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拓扑结构参数确定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=0.3)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499992" y="4005064"/>
          <a:ext cx="4464496" cy="1016000"/>
        </p:xfrm>
        <a:graphic>
          <a:graphicData uri="http://schemas.openxmlformats.org/drawingml/2006/table">
            <a:tbl>
              <a:tblPr/>
              <a:tblGrid>
                <a:gridCol w="2232248"/>
                <a:gridCol w="223224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/>
                          <a:ea typeface="宋体"/>
                          <a:cs typeface="Times New Roman"/>
                        </a:rPr>
                        <a:t>参数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latin typeface="Times New Roman"/>
                          <a:ea typeface="宋体"/>
                          <a:cs typeface="Times New Roman"/>
                        </a:rPr>
                        <a:t>参数值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 dirty="0">
                          <a:latin typeface="Times New Roman"/>
                          <a:ea typeface="宋体"/>
                          <a:cs typeface="Times New Roman"/>
                        </a:rPr>
                        <a:t>a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Times New Roman"/>
                          <a:ea typeface="宋体"/>
                          <a:cs typeface="Times New Roman"/>
                        </a:rPr>
                        <a:t>0.1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 dirty="0">
                          <a:latin typeface="Times New Roman"/>
                          <a:ea typeface="宋体"/>
                          <a:cs typeface="Times New Roman"/>
                        </a:rPr>
                        <a:t>b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0.3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00">
                          <a:latin typeface="Times New Roman"/>
                          <a:ea typeface="宋体"/>
                          <a:cs typeface="Times New Roman"/>
                        </a:rPr>
                        <a:t>c</a:t>
                      </a:r>
                      <a:endParaRPr lang="zh-CN" sz="1800" kern="10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Times New Roman"/>
                          <a:ea typeface="宋体"/>
                          <a:cs typeface="Times New Roman"/>
                        </a:rPr>
                        <a:t>2</a:t>
                      </a:r>
                      <a:endParaRPr lang="zh-CN" sz="1800" kern="100" dirty="0"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4499992" y="5229200"/>
            <a:ext cx="446449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+mn-ea"/>
                <a:cs typeface="Times New Roman" pitchFamily="18" charset="0"/>
              </a:rPr>
              <a:t>假设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=200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，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=50m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，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ENERGY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=40000mJ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，通过计算可知：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*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=20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，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b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*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=15m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，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ENERGY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/(1+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*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c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)*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=167mJ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，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c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*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=333mJ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。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99992" y="364502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dirty="0" smtClean="0">
                <a:latin typeface="隶书" pitchFamily="49" charset="-122"/>
                <a:ea typeface="隶书" pitchFamily="49" charset="-122"/>
                <a:cs typeface="Times New Roman" pitchFamily="18" charset="0"/>
              </a:rPr>
              <a:t>拓扑结构最优参数值</a:t>
            </a:r>
            <a:endParaRPr lang="zh-CN" altLang="zh-CN" sz="800" dirty="0" smtClean="0">
              <a:latin typeface="隶书" pitchFamily="49" charset="-122"/>
              <a:ea typeface="隶书" pitchFamily="49" charset="-122"/>
              <a:cs typeface="宋体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23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sp>
        <p:nvSpPr>
          <p:cNvPr id="100353" name="Rectangle 1"/>
          <p:cNvSpPr>
            <a:spLocks noChangeArrowheads="1"/>
          </p:cNvSpPr>
          <p:nvPr/>
        </p:nvSpPr>
        <p:spPr bwMode="auto">
          <a:xfrm>
            <a:off x="611560" y="980728"/>
            <a:ext cx="7668344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ea"/>
                <a:cs typeface="Times New Roman" pitchFamily="18" charset="0"/>
              </a:rPr>
              <a:t>计算内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ea"/>
                <a:cs typeface="Times New Roman" pitchFamily="18" charset="0"/>
              </a:rPr>
              <a:t>圆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+mn-ea"/>
                <a:cs typeface="Times New Roman" pitchFamily="18" charset="0"/>
              </a:rPr>
              <a:t>与外环的能量分布特性：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(1)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内圆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rgbClr val="1C25D4"/>
              </a:solidFill>
              <a:effectLst/>
              <a:latin typeface="+mn-ea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	内</a:t>
            </a:r>
            <a:r>
              <a:rPr lang="zh-CN" altLang="en-US" dirty="0" smtClean="0">
                <a:latin typeface="+mn-ea"/>
                <a:cs typeface="Times New Roman" pitchFamily="18" charset="0"/>
              </a:rPr>
              <a:t>圆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面积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S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内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π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*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en-US" altLang="zh-CN" b="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=706.5m</a:t>
            </a:r>
            <a:r>
              <a:rPr kumimoji="0" lang="en-US" altLang="zh-CN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	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内</a:t>
            </a:r>
            <a:r>
              <a:rPr lang="zh-CN" altLang="en-US" dirty="0" smtClean="0">
                <a:latin typeface="+mn-ea"/>
                <a:cs typeface="Times New Roman" pitchFamily="18" charset="0"/>
              </a:rPr>
              <a:t>圆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节点个数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内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*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en-US" altLang="zh-CN" b="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/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+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=18+20=38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	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内</a:t>
            </a:r>
            <a:r>
              <a:rPr lang="zh-CN" altLang="en-US" dirty="0" smtClean="0">
                <a:latin typeface="+mn-ea"/>
                <a:cs typeface="Times New Roman" pitchFamily="18" charset="0"/>
              </a:rPr>
              <a:t>圆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总能量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ENERGY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内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=(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*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en-US" altLang="zh-CN" b="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/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)*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+ 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*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=9666mJ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	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内</a:t>
            </a:r>
            <a:r>
              <a:rPr lang="zh-CN" altLang="en-US" dirty="0" smtClean="0">
                <a:latin typeface="+mn-ea"/>
                <a:cs typeface="Times New Roman" pitchFamily="18" charset="0"/>
              </a:rPr>
              <a:t>圆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能量密度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AVERAGE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内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ENERGY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内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/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S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内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=13.7mJ/m</a:t>
            </a:r>
            <a:r>
              <a:rPr kumimoji="0" lang="en-US" altLang="zh-CN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(2)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外环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rgbClr val="1C25D4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	外环面积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S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外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π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*(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-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en-US" altLang="zh-CN" b="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)=7143.5m</a:t>
            </a:r>
            <a:r>
              <a:rPr kumimoji="0" lang="en-US" altLang="zh-CN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	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外环节点个数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外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 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*(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-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kumimoji="0" lang="en-US" altLang="zh-CN" b="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)/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R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1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=182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	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外环总能量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ENERGY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外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N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外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*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</a:t>
            </a:r>
            <a:r>
              <a:rPr kumimoji="0" lang="en-US" altLang="zh-CN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0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=30394mJ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	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外环能量密度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AVERAGE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外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 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ENERGY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外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/</a:t>
            </a:r>
            <a:r>
              <a:rPr kumimoji="0" lang="en-US" altLang="zh-CN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S</a:t>
            </a:r>
            <a:r>
              <a:rPr kumimoji="0" lang="zh-CN" altLang="en-US" b="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外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=4.3mJ/m</a:t>
            </a:r>
            <a:r>
              <a:rPr kumimoji="0" lang="en-US" altLang="zh-CN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由上面计算与对比可以看出，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内环能量密度是外环能量密度的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3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rgbClr val="1C25D4"/>
                </a:solidFill>
                <a:effectLst/>
                <a:latin typeface="+mn-ea"/>
                <a:cs typeface="Times New Roman" pitchFamily="18" charset="0"/>
              </a:rPr>
              <a:t>倍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，即在内环中部署更多的能量，这就是解决能量洞问题的基础。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24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pic>
        <p:nvPicPr>
          <p:cNvPr id="101378" name="图片 23" descr="生存周期(全部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24744"/>
            <a:ext cx="6120680" cy="4709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619672" y="404664"/>
            <a:ext cx="66247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solidFill>
                  <a:schemeClr val="accent2"/>
                </a:solidFill>
              </a:rPr>
              <a:t>最短路径、</a:t>
            </a:r>
            <a:r>
              <a:rPr lang="en-US" altLang="zh-CN" sz="2400" dirty="0" smtClean="0">
                <a:solidFill>
                  <a:schemeClr val="accent2"/>
                </a:solidFill>
              </a:rPr>
              <a:t>EBRP</a:t>
            </a:r>
            <a:r>
              <a:rPr lang="zh-CN" altLang="zh-CN" sz="2400" dirty="0" smtClean="0">
                <a:solidFill>
                  <a:schemeClr val="accent2"/>
                </a:solidFill>
              </a:rPr>
              <a:t>、本算法</a:t>
            </a:r>
            <a:r>
              <a:rPr lang="zh-CN" altLang="en-US" sz="2400" dirty="0" smtClean="0">
                <a:solidFill>
                  <a:schemeClr val="accent2"/>
                </a:solidFill>
              </a:rPr>
              <a:t>的网络</a:t>
            </a:r>
            <a:r>
              <a:rPr lang="zh-CN" altLang="zh-CN" sz="2400" dirty="0" smtClean="0">
                <a:solidFill>
                  <a:schemeClr val="accent2"/>
                </a:solidFill>
              </a:rPr>
              <a:t>生存周期</a:t>
            </a:r>
            <a:r>
              <a:rPr lang="zh-CN" altLang="en-US" sz="2400" dirty="0" smtClean="0">
                <a:solidFill>
                  <a:schemeClr val="accent2"/>
                </a:solidFill>
              </a:rPr>
              <a:t>对比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25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pic>
        <p:nvPicPr>
          <p:cNvPr id="102402" name="图片 26" descr="平均跳数(全部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908720"/>
            <a:ext cx="6624736" cy="5211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979712" y="332656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solidFill>
                  <a:schemeClr val="accent2"/>
                </a:solidFill>
              </a:rPr>
              <a:t>最短路径、</a:t>
            </a:r>
            <a:r>
              <a:rPr lang="en-US" altLang="zh-CN" sz="2400" dirty="0" smtClean="0">
                <a:solidFill>
                  <a:schemeClr val="accent2"/>
                </a:solidFill>
              </a:rPr>
              <a:t>EBRP</a:t>
            </a:r>
            <a:r>
              <a:rPr lang="zh-CN" altLang="zh-CN" sz="2400" dirty="0" smtClean="0">
                <a:solidFill>
                  <a:schemeClr val="accent2"/>
                </a:solidFill>
              </a:rPr>
              <a:t>、本算法</a:t>
            </a:r>
            <a:r>
              <a:rPr lang="zh-CN" altLang="en-US" sz="2400" dirty="0" smtClean="0">
                <a:solidFill>
                  <a:schemeClr val="accent2"/>
                </a:solidFill>
              </a:rPr>
              <a:t>的网络平均</a:t>
            </a:r>
            <a:r>
              <a:rPr lang="zh-CN" altLang="zh-CN" sz="2400" dirty="0" smtClean="0">
                <a:solidFill>
                  <a:schemeClr val="accent2"/>
                </a:solidFill>
              </a:rPr>
              <a:t>时延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56F66-3243-4903-8AD6-51ACAFFFB712}" type="slidenum">
              <a:rPr lang="zh-CN" altLang="en-US" smtClean="0"/>
              <a:pPr/>
              <a:t>26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  <p:pic>
        <p:nvPicPr>
          <p:cNvPr id="103426" name="图片 29" descr="能量消耗均衡方差(全部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79" y="908719"/>
            <a:ext cx="6146953" cy="504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835696" y="332656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solidFill>
                  <a:schemeClr val="accent2"/>
                </a:solidFill>
              </a:rPr>
              <a:t>最短路径、</a:t>
            </a:r>
            <a:r>
              <a:rPr lang="en-US" altLang="zh-CN" sz="2400" dirty="0" smtClean="0">
                <a:solidFill>
                  <a:schemeClr val="accent2"/>
                </a:solidFill>
              </a:rPr>
              <a:t>EBRP</a:t>
            </a:r>
            <a:r>
              <a:rPr lang="zh-CN" altLang="zh-CN" sz="2400" dirty="0" smtClean="0">
                <a:solidFill>
                  <a:schemeClr val="accent2"/>
                </a:solidFill>
              </a:rPr>
              <a:t>、本算法</a:t>
            </a:r>
            <a:r>
              <a:rPr lang="zh-CN" altLang="en-US" sz="2400" dirty="0" smtClean="0">
                <a:solidFill>
                  <a:schemeClr val="accent2"/>
                </a:solidFill>
              </a:rPr>
              <a:t>的网络</a:t>
            </a:r>
            <a:r>
              <a:rPr lang="zh-CN" altLang="zh-CN" sz="2400" dirty="0" smtClean="0">
                <a:solidFill>
                  <a:schemeClr val="accent2"/>
                </a:solidFill>
              </a:rPr>
              <a:t>能量均衡性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5" descr="最短路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43444"/>
            <a:ext cx="4326836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71600" y="587727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最短路径路由算法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39752" y="2771636"/>
            <a:ext cx="792088" cy="864096"/>
          </a:xfrm>
          <a:prstGeom prst="ellipse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979712" y="2483604"/>
            <a:ext cx="1512168" cy="1368152"/>
          </a:xfrm>
          <a:prstGeom prst="ellipse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19672" y="2123564"/>
            <a:ext cx="2304256" cy="2088232"/>
          </a:xfrm>
          <a:prstGeom prst="ellipse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59632" y="1835532"/>
            <a:ext cx="2952328" cy="2736304"/>
          </a:xfrm>
          <a:prstGeom prst="ellipse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71600" y="1547500"/>
            <a:ext cx="3528392" cy="3312368"/>
          </a:xfrm>
          <a:prstGeom prst="ellipse">
            <a:avLst/>
          </a:prstGeom>
          <a:noFill/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260648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问题：如何找到最短路径呢？</a:t>
            </a:r>
            <a:endParaRPr lang="zh-CN" altLang="en-US" sz="2400" b="1" dirty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072" y="404664"/>
            <a:ext cx="35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需要知道节点离汇聚节点的跳数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64088" y="1340768"/>
            <a:ext cx="3312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确定节点跳数的方法：</a:t>
            </a:r>
            <a:endParaRPr lang="en-US" altLang="zh-CN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endParaRPr lang="en-US" altLang="zh-CN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Step1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：汇聚节点广播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Hello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包，收到的节点回复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ACK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（包含节点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ID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）；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Step2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：汇聚节点收到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ACK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的节点称为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跳节点；汇聚节点发送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Hello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包，告诉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跳节点：你们是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跳节点；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Step3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跳节点仿照汇聚节点的做法，确定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跳节点。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以此类推，直到最后那跳节点。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888" y="5661248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优点：耗能最少，延时最小</a:t>
            </a:r>
            <a:endParaRPr lang="en-US" altLang="zh-CN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缺点：对</a:t>
            </a:r>
            <a:r>
              <a:rPr lang="en-US" altLang="zh-CN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WSN</a:t>
            </a:r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，因节点能量有限，会导致网络分割</a:t>
            </a:r>
            <a:endParaRPr lang="zh-CN" altLang="en-US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76200" y="6429375"/>
            <a:ext cx="966788" cy="352425"/>
          </a:xfrm>
        </p:spPr>
        <p:txBody>
          <a:bodyPr/>
          <a:lstStyle/>
          <a:p>
            <a:fld id="{35E56F66-3243-4903-8AD6-51ACAFFFB712}" type="slidenum">
              <a:rPr lang="zh-CN" altLang="en-US" smtClean="0"/>
              <a:pPr/>
              <a:t>3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0" descr="网络间隔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32656"/>
            <a:ext cx="5025749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635896" y="58052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网络分割问题</a:t>
            </a:r>
            <a:endParaRPr lang="zh-CN" altLang="en-US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76200" y="6429375"/>
            <a:ext cx="966788" cy="352425"/>
          </a:xfrm>
        </p:spPr>
        <p:txBody>
          <a:bodyPr/>
          <a:lstStyle/>
          <a:p>
            <a:fld id="{35E56F66-3243-4903-8AD6-51ACAFFFB712}" type="slidenum">
              <a:rPr lang="zh-CN" altLang="en-US" smtClean="0"/>
              <a:pPr/>
              <a:t>4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0" descr="多路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483163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07704" y="602128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多路径路由算法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260648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避免网络分割的直观想法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采用多径路由</a:t>
            </a:r>
            <a:endParaRPr lang="zh-CN" altLang="en-US" sz="24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4128" y="1196752"/>
            <a:ext cx="295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多径的选择方法：</a:t>
            </a:r>
            <a:endParaRPr lang="en-US" altLang="zh-CN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下一跳节点具有更少的跳数、更多的剩余能量、更大的剩余能量密度、更好的信道质量、更短的队列长度。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这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个参量之间取得平衡。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5488" y="5085184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优点：不仅避免了网络分割，而且节点能量均衡消耗，</a:t>
            </a: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WSN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寿命延长</a:t>
            </a:r>
            <a:endParaRPr lang="en-US" altLang="zh-CN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缺点：会形成路由环路或冗余路径，导致数据丢失和耗能增加</a:t>
            </a:r>
            <a:endParaRPr lang="zh-CN" altLang="en-US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76200" y="6429375"/>
            <a:ext cx="966788" cy="352425"/>
          </a:xfrm>
        </p:spPr>
        <p:txBody>
          <a:bodyPr/>
          <a:lstStyle/>
          <a:p>
            <a:fld id="{35E56F66-3243-4903-8AD6-51ACAFFFB712}" type="slidenum">
              <a:rPr lang="zh-CN" altLang="en-US" smtClean="0"/>
              <a:pPr/>
              <a:t>5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路由环路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548680"/>
            <a:ext cx="496855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419872" y="594928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路由环路问题</a:t>
            </a:r>
            <a:endParaRPr lang="zh-CN" altLang="en-US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76200" y="6429375"/>
            <a:ext cx="966788" cy="352425"/>
          </a:xfrm>
        </p:spPr>
        <p:txBody>
          <a:bodyPr/>
          <a:lstStyle/>
          <a:p>
            <a:fld id="{35E56F66-3243-4903-8AD6-51ACAFFFB712}" type="slidenum">
              <a:rPr lang="zh-CN" altLang="en-US" smtClean="0"/>
              <a:pPr/>
              <a:t>6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5" descr="路由环路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692696"/>
            <a:ext cx="2681288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图片 16" descr="路由冗余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692696"/>
            <a:ext cx="3097213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15616" y="350100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         路由环路</a:t>
            </a:r>
            <a:endParaRPr lang="en-US" altLang="zh-CN" b="1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6176" y="350100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路径冗余</a:t>
            </a:r>
            <a:endParaRPr lang="zh-CN" altLang="en-US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7784" y="4005064"/>
            <a:ext cx="4953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B</a:t>
            </a:r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D</a:t>
            </a:r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为同一跳节点；</a:t>
            </a:r>
            <a:r>
              <a:rPr lang="en-US" altLang="zh-CN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E</a:t>
            </a:r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为下一跳节点）</a:t>
            </a:r>
            <a:endParaRPr lang="zh-CN" altLang="en-US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4869160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避免路由环路的方法：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数据中记录经过的节点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ID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，一旦出现回传，就只能选择下一跳节点或同跳的其他节点。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减轻冗余路径的办法：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在同跳节点之间传递至多两次，同时也确保数据包传输的延时在一定的范围内。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76200" y="6429375"/>
            <a:ext cx="966788" cy="352425"/>
          </a:xfrm>
        </p:spPr>
        <p:txBody>
          <a:bodyPr/>
          <a:lstStyle/>
          <a:p>
            <a:fld id="{35E56F66-3243-4903-8AD6-51ACAFFFB712}" type="slidenum">
              <a:rPr lang="zh-CN" altLang="en-US" smtClean="0"/>
              <a:pPr/>
              <a:t>7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5" descr="能量洞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801418"/>
            <a:ext cx="3960440" cy="398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203848" y="48691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黑洞问题</a:t>
            </a:r>
            <a:endParaRPr lang="zh-CN" altLang="en-US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60648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WSN</a:t>
            </a:r>
            <a:r>
              <a:rPr lang="zh-CN" altLang="en-US" sz="2400" b="1" dirty="0" smtClean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节点随机均匀分布时不可避免的黑洞问题</a:t>
            </a:r>
            <a:endParaRPr lang="zh-CN" altLang="en-US" sz="2400" b="1" dirty="0">
              <a:solidFill>
                <a:srgbClr val="FF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5373216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课后作业：</a:t>
            </a:r>
            <a:r>
              <a:rPr lang="en-US" altLang="zh-CN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如何通过合理的节点分布解决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WSN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的黑洞问题？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  2.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路由环路问题和路由冗余问题只发生在同跳节点之间吗？为什么？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76200" y="6429375"/>
            <a:ext cx="966788" cy="352425"/>
          </a:xfrm>
        </p:spPr>
        <p:txBody>
          <a:bodyPr/>
          <a:lstStyle/>
          <a:p>
            <a:fld id="{35E56F66-3243-4903-8AD6-51ACAFFFB712}" type="slidenum">
              <a:rPr lang="zh-CN" altLang="en-US" smtClean="0"/>
              <a:pPr/>
              <a:t>8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3" descr="本文拓扑结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404664"/>
            <a:ext cx="5264317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339752" y="587727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采用高能量节点布局在汇聚节点周围</a:t>
            </a:r>
            <a:endParaRPr lang="zh-CN" altLang="en-US" b="1" dirty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76200" y="6429375"/>
            <a:ext cx="966788" cy="352425"/>
          </a:xfrm>
        </p:spPr>
        <p:txBody>
          <a:bodyPr/>
          <a:lstStyle/>
          <a:p>
            <a:fld id="{35E56F66-3243-4903-8AD6-51ACAFFFB712}" type="slidenum">
              <a:rPr lang="zh-CN" altLang="en-US" smtClean="0"/>
              <a:pPr/>
              <a:t>9</a:t>
            </a:fld>
            <a:r>
              <a:rPr lang="en-US" altLang="zh-CN" dirty="0" smtClean="0"/>
              <a:t>/26</a:t>
            </a:r>
            <a:endParaRPr lang="en-US" altLang="zh-C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SN">
  <a:themeElements>
    <a:clrScheme name="WSN 8">
      <a:dk1>
        <a:srgbClr val="000000"/>
      </a:dk1>
      <a:lt1>
        <a:srgbClr val="FFFFFF"/>
      </a:lt1>
      <a:dk2>
        <a:srgbClr val="A50021"/>
      </a:dk2>
      <a:lt2>
        <a:srgbClr val="DDDDDD"/>
      </a:lt2>
      <a:accent1>
        <a:srgbClr val="FFCC99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0000"/>
      </a:accent6>
      <a:hlink>
        <a:srgbClr val="0000FF"/>
      </a:hlink>
      <a:folHlink>
        <a:srgbClr val="009900"/>
      </a:folHlink>
    </a:clrScheme>
    <a:fontScheme name="WSN">
      <a:majorFont>
        <a:latin typeface="华文新魏"/>
        <a:ea typeface="华文新魏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宋体" pitchFamily="2" charset="-122"/>
          </a:defRPr>
        </a:defPPr>
      </a:lstStyle>
    </a:lnDef>
  </a:objectDefaults>
  <a:extraClrSchemeLst>
    <a:extraClrScheme>
      <a:clrScheme name="WSN 1">
        <a:dk1>
          <a:srgbClr val="000054"/>
        </a:dk1>
        <a:lt1>
          <a:srgbClr val="EAEAEA"/>
        </a:lt1>
        <a:dk2>
          <a:srgbClr val="00007A"/>
        </a:dk2>
        <a:lt2>
          <a:srgbClr val="EBD189"/>
        </a:lt2>
        <a:accent1>
          <a:srgbClr val="FCAB40"/>
        </a:accent1>
        <a:accent2>
          <a:srgbClr val="555BAD"/>
        </a:accent2>
        <a:accent3>
          <a:srgbClr val="AAAABE"/>
        </a:accent3>
        <a:accent4>
          <a:srgbClr val="C8C8C8"/>
        </a:accent4>
        <a:accent5>
          <a:srgbClr val="FDD2AF"/>
        </a:accent5>
        <a:accent6>
          <a:srgbClr val="4C529C"/>
        </a:accent6>
        <a:hlink>
          <a:srgbClr val="B97C01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N 2">
        <a:dk1>
          <a:srgbClr val="000000"/>
        </a:dk1>
        <a:lt1>
          <a:srgbClr val="FFFFCC"/>
        </a:lt1>
        <a:dk2>
          <a:srgbClr val="993300"/>
        </a:dk2>
        <a:lt2>
          <a:srgbClr val="EDE1AF"/>
        </a:lt2>
        <a:accent1>
          <a:srgbClr val="CAC0E2"/>
        </a:accent1>
        <a:accent2>
          <a:srgbClr val="DFC977"/>
        </a:accent2>
        <a:accent3>
          <a:srgbClr val="FFFFE2"/>
        </a:accent3>
        <a:accent4>
          <a:srgbClr val="000000"/>
        </a:accent4>
        <a:accent5>
          <a:srgbClr val="E1DCEE"/>
        </a:accent5>
        <a:accent6>
          <a:srgbClr val="CAB66B"/>
        </a:accent6>
        <a:hlink>
          <a:srgbClr val="660033"/>
        </a:hlink>
        <a:folHlink>
          <a:srgbClr val="99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SN 3">
        <a:dk1>
          <a:srgbClr val="000000"/>
        </a:dk1>
        <a:lt1>
          <a:srgbClr val="FFFFFF"/>
        </a:lt1>
        <a:dk2>
          <a:srgbClr val="000000"/>
        </a:dk2>
        <a:lt2>
          <a:srgbClr val="EAEAEA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SN 4">
        <a:dk1>
          <a:srgbClr val="481800"/>
        </a:dk1>
        <a:lt1>
          <a:srgbClr val="EAEAEA"/>
        </a:lt1>
        <a:dk2>
          <a:srgbClr val="762700"/>
        </a:dk2>
        <a:lt2>
          <a:srgbClr val="EBD189"/>
        </a:lt2>
        <a:accent1>
          <a:srgbClr val="FCAB40"/>
        </a:accent1>
        <a:accent2>
          <a:srgbClr val="AD717F"/>
        </a:accent2>
        <a:accent3>
          <a:srgbClr val="BDACAA"/>
        </a:accent3>
        <a:accent4>
          <a:srgbClr val="C8C8C8"/>
        </a:accent4>
        <a:accent5>
          <a:srgbClr val="FDD2AF"/>
        </a:accent5>
        <a:accent6>
          <a:srgbClr val="9C6672"/>
        </a:accent6>
        <a:hlink>
          <a:srgbClr val="FFFF99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N 5">
        <a:dk1>
          <a:srgbClr val="330066"/>
        </a:dk1>
        <a:lt1>
          <a:srgbClr val="EAEAEA"/>
        </a:lt1>
        <a:dk2>
          <a:srgbClr val="4E009C"/>
        </a:dk2>
        <a:lt2>
          <a:srgbClr val="EBD189"/>
        </a:lt2>
        <a:accent1>
          <a:srgbClr val="FCAB40"/>
        </a:accent1>
        <a:accent2>
          <a:srgbClr val="8871BB"/>
        </a:accent2>
        <a:accent3>
          <a:srgbClr val="B2AACB"/>
        </a:accent3>
        <a:accent4>
          <a:srgbClr val="C8C8C8"/>
        </a:accent4>
        <a:accent5>
          <a:srgbClr val="FDD2AF"/>
        </a:accent5>
        <a:accent6>
          <a:srgbClr val="7B66A9"/>
        </a:accent6>
        <a:hlink>
          <a:srgbClr val="99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N 6">
        <a:dk1>
          <a:srgbClr val="454425"/>
        </a:dk1>
        <a:lt1>
          <a:srgbClr val="EAEAEA"/>
        </a:lt1>
        <a:dk2>
          <a:srgbClr val="4D6A2A"/>
        </a:dk2>
        <a:lt2>
          <a:srgbClr val="EBD189"/>
        </a:lt2>
        <a:accent1>
          <a:srgbClr val="FCAB40"/>
        </a:accent1>
        <a:accent2>
          <a:srgbClr val="A59E79"/>
        </a:accent2>
        <a:accent3>
          <a:srgbClr val="B2B9AC"/>
        </a:accent3>
        <a:accent4>
          <a:srgbClr val="C8C8C8"/>
        </a:accent4>
        <a:accent5>
          <a:srgbClr val="FDD2AF"/>
        </a:accent5>
        <a:accent6>
          <a:srgbClr val="958F6D"/>
        </a:accent6>
        <a:hlink>
          <a:srgbClr val="FFCC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N 7">
        <a:dk1>
          <a:srgbClr val="3C2924"/>
        </a:dk1>
        <a:lt1>
          <a:srgbClr val="EAEAEA"/>
        </a:lt1>
        <a:dk2>
          <a:srgbClr val="0D0A46"/>
        </a:dk2>
        <a:lt2>
          <a:srgbClr val="EBD189"/>
        </a:lt2>
        <a:accent1>
          <a:srgbClr val="FCAB40"/>
        </a:accent1>
        <a:accent2>
          <a:srgbClr val="633D4E"/>
        </a:accent2>
        <a:accent3>
          <a:srgbClr val="AAAAB0"/>
        </a:accent3>
        <a:accent4>
          <a:srgbClr val="C8C8C8"/>
        </a:accent4>
        <a:accent5>
          <a:srgbClr val="FDD2AF"/>
        </a:accent5>
        <a:accent6>
          <a:srgbClr val="593646"/>
        </a:accent6>
        <a:hlink>
          <a:srgbClr val="FFCC66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SN 8">
        <a:dk1>
          <a:srgbClr val="000000"/>
        </a:dk1>
        <a:lt1>
          <a:srgbClr val="FFFFFF"/>
        </a:lt1>
        <a:dk2>
          <a:srgbClr val="A50021"/>
        </a:dk2>
        <a:lt2>
          <a:srgbClr val="DDDDDD"/>
        </a:lt2>
        <a:accent1>
          <a:srgbClr val="FFCC99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0000"/>
        </a:accent6>
        <a:hlink>
          <a:srgbClr val="00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1490</Words>
  <Application>Microsoft Office PowerPoint</Application>
  <PresentationFormat>全屏显示(4:3)</PresentationFormat>
  <Paragraphs>262</Paragraphs>
  <Slides>26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WSN</vt:lpstr>
      <vt:lpstr>Equation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Lectrue10  WSN的路由协议</dc:title>
  <dc:creator>吴援明</dc:creator>
  <cp:lastModifiedBy>吴援明</cp:lastModifiedBy>
  <cp:revision>27</cp:revision>
  <dcterms:created xsi:type="dcterms:W3CDTF">2018-01-03T09:12:51Z</dcterms:created>
  <dcterms:modified xsi:type="dcterms:W3CDTF">2018-04-08T06:06:52Z</dcterms:modified>
</cp:coreProperties>
</file>